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60" r:id="rId4"/>
    <p:sldId id="286" r:id="rId5"/>
    <p:sldId id="261" r:id="rId6"/>
    <p:sldId id="262" r:id="rId7"/>
    <p:sldId id="263" r:id="rId8"/>
    <p:sldId id="264" r:id="rId9"/>
    <p:sldId id="266" r:id="rId10"/>
    <p:sldId id="268" r:id="rId11"/>
    <p:sldId id="270" r:id="rId12"/>
    <p:sldId id="269" r:id="rId13"/>
    <p:sldId id="276" r:id="rId14"/>
    <p:sldId id="275" r:id="rId15"/>
    <p:sldId id="274" r:id="rId16"/>
    <p:sldId id="273" r:id="rId17"/>
    <p:sldId id="272" r:id="rId18"/>
    <p:sldId id="271" r:id="rId19"/>
    <p:sldId id="281" r:id="rId20"/>
    <p:sldId id="280" r:id="rId21"/>
    <p:sldId id="279" r:id="rId22"/>
    <p:sldId id="278" r:id="rId23"/>
    <p:sldId id="277" r:id="rId24"/>
    <p:sldId id="267" r:id="rId25"/>
    <p:sldId id="285" r:id="rId26"/>
    <p:sldId id="284" r:id="rId27"/>
    <p:sldId id="283" r:id="rId28"/>
    <p:sldId id="299" r:id="rId29"/>
    <p:sldId id="302" r:id="rId30"/>
    <p:sldId id="301" r:id="rId31"/>
    <p:sldId id="300" r:id="rId32"/>
    <p:sldId id="295" r:id="rId33"/>
    <p:sldId id="296" r:id="rId34"/>
    <p:sldId id="297" r:id="rId35"/>
    <p:sldId id="288" r:id="rId36"/>
    <p:sldId id="289" r:id="rId37"/>
    <p:sldId id="294" r:id="rId38"/>
    <p:sldId id="293" r:id="rId39"/>
    <p:sldId id="292" r:id="rId40"/>
    <p:sldId id="291" r:id="rId41"/>
    <p:sldId id="290" r:id="rId42"/>
    <p:sldId id="28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43AB8-CB44-4C78-9577-67290F9A5FFF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CADFF-1EC8-46B0-ADE8-326153B8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CADFF-1EC8-46B0-ADE8-326153B8C5B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517-BB16-0548-A5F3-4BFFFC358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76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517-BB16-0548-A5F3-4BFFFC358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99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517-BB16-0548-A5F3-4BFFFC358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11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517-BB16-0548-A5F3-4BFFFC358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7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517-BB16-0548-A5F3-4BFFFC358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23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517-BB16-0548-A5F3-4BFFFC358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3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517-BB16-0548-A5F3-4BFFFC358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57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517-BB16-0548-A5F3-4BFFFC358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89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517-BB16-0548-A5F3-4BFFFC358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21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517-BB16-0548-A5F3-4BFFFC358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67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517-BB16-0548-A5F3-4BFFFC358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80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2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0517-BB16-0548-A5F3-4BFFFC358D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4" descr="L:\Shafer Documents\Not My Pictures\AUX_M_V_sig_900x270px.png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2" y="6069543"/>
            <a:ext cx="2171700" cy="65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636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4400" b="1" i="0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0994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UNITED STATES COAST GUARD AUXILIARY</a:t>
            </a:r>
            <a:b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2017 PROGRAM VISITOR WORKSHOP 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30346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Prepared by the </a:t>
            </a:r>
          </a:p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NATIONAL DIRECTORATE OF  VESSEL EXAMINATION </a:t>
            </a:r>
          </a:p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AND RECREATIONAL BOATING SAFETY PROGRAM VISITATION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82" y="2397712"/>
            <a:ext cx="1771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878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SOME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en-US" b="1" dirty="0" smtClean="0"/>
              <a:t>The </a:t>
            </a:r>
            <a:r>
              <a:rPr lang="en-US" altLang="en-US" b="1" dirty="0" smtClean="0"/>
              <a:t>Directorate </a:t>
            </a:r>
            <a:r>
              <a:rPr lang="en-US" altLang="en-US" b="1" dirty="0" smtClean="0"/>
              <a:t>of Vessel Examination and Partner Visitations (V-Dept.) is part of the Coast Guard Auxiliary’s Recreational Boating Safety (RBS) </a:t>
            </a:r>
            <a:r>
              <a:rPr lang="en-US" altLang="en-US" b="1" dirty="0" smtClean="0"/>
              <a:t>office</a:t>
            </a:r>
            <a:r>
              <a:rPr lang="en-US" altLang="en-US" b="1" dirty="0" smtClean="0"/>
              <a:t> </a:t>
            </a:r>
            <a:r>
              <a:rPr lang="en-US" altLang="en-US" b="1" dirty="0" smtClean="0"/>
              <a:t>that oversee the RBSVP  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RBSVP  </a:t>
            </a:r>
          </a:p>
          <a:p>
            <a:pPr lvl="1">
              <a:spcBef>
                <a:spcPts val="0"/>
              </a:spcBef>
              <a:buNone/>
            </a:pPr>
            <a:r>
              <a:rPr lang="en-US" altLang="en-US" b="1" dirty="0" smtClean="0"/>
              <a:t>- Recreational </a:t>
            </a:r>
            <a:r>
              <a:rPr lang="en-US" altLang="en-US" b="1" dirty="0" smtClean="0"/>
              <a:t>Boating Safety Visitation Program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PROGRAM VISITOR (PV) </a:t>
            </a:r>
          </a:p>
          <a:p>
            <a:pPr lvl="1">
              <a:spcBef>
                <a:spcPts val="0"/>
              </a:spcBef>
              <a:buNone/>
            </a:pPr>
            <a:r>
              <a:rPr lang="en-US" altLang="en-US" b="1" dirty="0" smtClean="0"/>
              <a:t>- </a:t>
            </a:r>
            <a:r>
              <a:rPr lang="en-US" altLang="en-US" b="1" dirty="0" smtClean="0"/>
              <a:t>Any </a:t>
            </a:r>
            <a:r>
              <a:rPr lang="en-US" altLang="en-US" b="1" dirty="0" smtClean="0"/>
              <a:t>BQ member that passes RBSVP written test and makes the required visits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en-US" b="1" dirty="0" smtClean="0"/>
              <a:t>PROGRAM PARTNER </a:t>
            </a:r>
          </a:p>
          <a:p>
            <a:pPr lvl="1">
              <a:buNone/>
            </a:pPr>
            <a:r>
              <a:rPr lang="en-US" altLang="en-US" b="1" dirty="0" smtClean="0"/>
              <a:t>- </a:t>
            </a:r>
            <a:r>
              <a:rPr lang="en-US" altLang="en-US" b="1" dirty="0" smtClean="0"/>
              <a:t>Any </a:t>
            </a:r>
            <a:r>
              <a:rPr lang="en-US" altLang="en-US" b="1" dirty="0" smtClean="0"/>
              <a:t>community business or facility where the general public visits or waits</a:t>
            </a:r>
          </a:p>
          <a:p>
            <a:pPr lvl="2"/>
            <a:r>
              <a:rPr lang="en-US" altLang="en-US" sz="2000" b="1" dirty="0" smtClean="0"/>
              <a:t>Example: Library, doctors office, visitor centers, insurance company</a:t>
            </a:r>
          </a:p>
          <a:p>
            <a:pPr lvl="1">
              <a:buNone/>
            </a:pPr>
            <a:r>
              <a:rPr lang="en-US" altLang="en-US" b="1" dirty="0" smtClean="0"/>
              <a:t>- </a:t>
            </a:r>
            <a:r>
              <a:rPr lang="en-US" altLang="en-US" b="1" dirty="0" smtClean="0"/>
              <a:t>A </a:t>
            </a:r>
            <a:r>
              <a:rPr lang="en-US" altLang="en-US" b="1" dirty="0" smtClean="0"/>
              <a:t>business that sells supplies, equipment and/or services to the boating public</a:t>
            </a:r>
          </a:p>
          <a:p>
            <a:pPr lvl="2"/>
            <a:r>
              <a:rPr lang="en-US" altLang="en-US" sz="2000" b="1" dirty="0" smtClean="0"/>
              <a:t>Example: bait &amp; tackle vendors, marinas, sporting equipment store, canvas &amp; sail makers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en-US" b="1" dirty="0" smtClean="0"/>
              <a:t>ANSC</a:t>
            </a:r>
          </a:p>
          <a:p>
            <a:pPr lvl="1">
              <a:buNone/>
            </a:pPr>
            <a:r>
              <a:rPr lang="en-US" altLang="en-US" b="1" dirty="0" smtClean="0"/>
              <a:t>- </a:t>
            </a:r>
            <a:r>
              <a:rPr lang="en-US" altLang="en-US" b="1" dirty="0" smtClean="0"/>
              <a:t>Auxiliary </a:t>
            </a:r>
            <a:r>
              <a:rPr lang="en-US" altLang="en-US" b="1" dirty="0" smtClean="0"/>
              <a:t>National Supply Center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PROGRAM PARTNER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Helps establish a boating safety image with the public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Keep </a:t>
            </a:r>
            <a:r>
              <a:rPr lang="en-US" altLang="en-US" b="1" dirty="0" smtClean="0"/>
              <a:t>Partners </a:t>
            </a:r>
            <a:r>
              <a:rPr lang="en-US" altLang="en-US" b="1" dirty="0" smtClean="0"/>
              <a:t>up-to-date with latest 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PROGRAM PARTNER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Keep </a:t>
            </a:r>
            <a:r>
              <a:rPr lang="en-US" altLang="en-US" b="1" dirty="0" smtClean="0"/>
              <a:t>Partners </a:t>
            </a:r>
            <a:r>
              <a:rPr lang="en-US" altLang="en-US" b="1" dirty="0" smtClean="0"/>
              <a:t>informed on programs of interest</a:t>
            </a:r>
          </a:p>
          <a:p>
            <a:pPr>
              <a:spcBef>
                <a:spcPts val="0"/>
              </a:spcBef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Provide a point of contact with the Coast Guard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Provide updated material to NOAA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EDUCATE THE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Boater education can save lives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VSC stations can be scheduled at their place of business through the PV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The PV is available to answer questions about safety regulation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RBSVP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VSC </a:t>
            </a:r>
            <a:r>
              <a:rPr lang="en-US" altLang="en-US" b="1" dirty="0" smtClean="0"/>
              <a:t>schedules </a:t>
            </a:r>
            <a:r>
              <a:rPr lang="en-US" altLang="en-US" b="1" dirty="0" smtClean="0"/>
              <a:t>displayed in rack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Educational material in literature racks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Auxiliary and other Public Education program schedules displayed in rack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RBSVP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Teaching a boating safety class at a Partner’s facility using their classroom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Educating the public can help prevent loss of lives and property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Keeps Partners up to date on the latest Auxiliary and Coast Guard boating 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RBSVP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Keeping the </a:t>
            </a:r>
            <a:r>
              <a:rPr lang="en-US" altLang="en-US" b="1" dirty="0" smtClean="0"/>
              <a:t>Auxiliary </a:t>
            </a:r>
            <a:r>
              <a:rPr lang="en-US" altLang="en-US" b="1" dirty="0" smtClean="0"/>
              <a:t>and Coast Guard up to date on the latest boating information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Increased exposure for Auxiliary programs and educational opportunities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Identify the partner as a knowledgeable source of safe boating information for the general public 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OBJECTIVE OF THE RECREATIONAL VISITOR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en-US" b="1" dirty="0" smtClean="0">
                <a:sym typeface="Wingdings 2"/>
              </a:rPr>
              <a:t></a:t>
            </a:r>
            <a:r>
              <a:rPr lang="en-US" altLang="en-US" b="1" dirty="0" smtClean="0"/>
              <a:t>Establishment and/or enhancement of the working relationships between the program partners, the United States Coast Guard and the Auxiliary by means of the Program Visitor.</a:t>
            </a:r>
          </a:p>
          <a:p>
            <a:pPr>
              <a:spcBef>
                <a:spcPts val="0"/>
              </a:spcBef>
            </a:pPr>
            <a:endParaRPr lang="en-US" altLang="en-US" b="1" dirty="0" smtClean="0"/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>
                <a:sym typeface="Wingdings 2"/>
              </a:rPr>
              <a:t></a:t>
            </a:r>
            <a:r>
              <a:rPr lang="en-US" altLang="en-US" b="1" dirty="0" smtClean="0"/>
              <a:t>Assist in NOAA Small Craft Marina Facility updating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8858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PARTNER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To participate in the RBSVP program the partner should agree to: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b="1" dirty="0" smtClean="0"/>
              <a:t>		- Provide a place for a literature display rack</a:t>
            </a:r>
          </a:p>
          <a:p>
            <a:pPr marL="461963" indent="-115888">
              <a:spcBef>
                <a:spcPts val="0"/>
              </a:spcBef>
              <a:buNone/>
              <a:defRPr/>
            </a:pPr>
            <a:r>
              <a:rPr lang="en-US" altLang="en-US" b="1" dirty="0" smtClean="0"/>
              <a:t>	- Allow the auxiliary to post the Public</a:t>
            </a:r>
          </a:p>
          <a:p>
            <a:pPr marL="461963" indent="-115888">
              <a:spcBef>
                <a:spcPts val="0"/>
              </a:spcBef>
              <a:buNone/>
              <a:defRPr/>
            </a:pPr>
            <a:r>
              <a:rPr lang="en-US" altLang="en-US" b="1" dirty="0" smtClean="0"/>
              <a:t>    Education class schedules and VSC station</a:t>
            </a:r>
          </a:p>
          <a:p>
            <a:pPr marL="461963" indent="-115888">
              <a:spcBef>
                <a:spcPts val="0"/>
              </a:spcBef>
              <a:buNone/>
              <a:defRPr/>
            </a:pPr>
            <a:r>
              <a:rPr lang="en-US" altLang="en-US" b="1" dirty="0" smtClean="0"/>
              <a:t>    schedules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An estimated 33,000 Partners receive Program Visitor 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PROGRAM VISITOR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Employees of a </a:t>
            </a:r>
            <a:r>
              <a:rPr lang="en-US" altLang="en-US" b="1" dirty="0" smtClean="0"/>
              <a:t>Partner </a:t>
            </a:r>
            <a:r>
              <a:rPr lang="en-US" altLang="en-US" b="1" dirty="0" smtClean="0"/>
              <a:t>may not service their employer’s facility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The owner of a participating Partner facility may not be a Program Visitor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PROGRAM VISITOR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Members who are Marine Law Enforcement officers may not exercise their law enforcement authority related to vessel carriage requirements or vessel safety check items while serving as a Program Visitor.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VISITOR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Knowledge of the Coast Guard an the  RBS Program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Must have passed the new member course exam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Must be a basic qualified (BQ) member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VISITOR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Take and pass the current RBSVP Qualifications Examination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Successfully perform two (2) visits under the supervision of a certified PV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Be truly interested in fulfilling the objectives of the RBS Visitation Program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CERTIFICATION OF 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Letter of certification – Given after the required qualifications are met.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To remain certified a PV must complete four (4) RBSVP visits each calendar year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Re-certification – 1 to 5 years 2 visits under supervision of a certified PV &amp; then 4 visits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Over five (5) years recertification as new PV 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REQUIRED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Who can require a RSBPV Workshop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b="1" dirty="0" smtClean="0"/>
              <a:t>			</a:t>
            </a:r>
            <a:r>
              <a:rPr lang="en-US" altLang="en-US" b="1" dirty="0" smtClean="0"/>
              <a:t>- National </a:t>
            </a:r>
            <a:r>
              <a:rPr lang="en-US" altLang="en-US" b="1" dirty="0" smtClean="0"/>
              <a:t>Leadership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b="1" dirty="0" smtClean="0"/>
              <a:t>			</a:t>
            </a:r>
            <a:r>
              <a:rPr lang="en-US" altLang="en-US" b="1" dirty="0" smtClean="0"/>
              <a:t>- District </a:t>
            </a:r>
            <a:r>
              <a:rPr lang="en-US" altLang="en-US" b="1" dirty="0" smtClean="0"/>
              <a:t>Leadership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b="1" dirty="0" smtClean="0"/>
              <a:t>			</a:t>
            </a:r>
            <a:r>
              <a:rPr lang="en-US" altLang="en-US" b="1" dirty="0" smtClean="0"/>
              <a:t>- Division </a:t>
            </a:r>
            <a:r>
              <a:rPr lang="en-US" altLang="en-US" b="1" dirty="0" smtClean="0"/>
              <a:t>Leadership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Workshops must be attended when required 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ASSIGNMENT TO PV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b="1" dirty="0" smtClean="0"/>
              <a:t>To qualify for assignment as a PV the member must: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			</a:t>
            </a:r>
            <a:r>
              <a:rPr lang="en-US" altLang="en-US" b="1" dirty="0" smtClean="0"/>
              <a:t>- received </a:t>
            </a:r>
            <a:r>
              <a:rPr lang="en-US" altLang="en-US" b="1" dirty="0" smtClean="0"/>
              <a:t>a letter of certification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			</a:t>
            </a:r>
            <a:r>
              <a:rPr lang="en-US" altLang="en-US" b="1" dirty="0" smtClean="0"/>
              <a:t>- schedule  </a:t>
            </a:r>
            <a:r>
              <a:rPr lang="en-US" altLang="en-US" b="1" dirty="0" smtClean="0"/>
              <a:t>activities with flotilla elected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           </a:t>
            </a:r>
            <a:r>
              <a:rPr lang="en-US" altLang="en-US" b="1" dirty="0" smtClean="0"/>
              <a:t> officer </a:t>
            </a:r>
            <a:r>
              <a:rPr lang="en-US" altLang="en-US" b="1" dirty="0" smtClean="0"/>
              <a:t>or FSO-PV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			</a:t>
            </a:r>
            <a:r>
              <a:rPr lang="en-US" altLang="en-US" b="1" dirty="0" smtClean="0"/>
              <a:t>- know </a:t>
            </a:r>
            <a:r>
              <a:rPr lang="en-US" altLang="en-US" b="1" dirty="0" smtClean="0"/>
              <a:t>the pertinent areas in  AUXMAN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           </a:t>
            </a:r>
            <a:r>
              <a:rPr lang="en-US" altLang="en-US" b="1" dirty="0" smtClean="0"/>
              <a:t> (</a:t>
            </a:r>
            <a:r>
              <a:rPr lang="en-US" altLang="en-US" b="1" dirty="0" smtClean="0"/>
              <a:t>COMDTINST 16790.1) on orders and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           </a:t>
            </a:r>
            <a:r>
              <a:rPr lang="en-US" altLang="en-US" b="1" dirty="0" smtClean="0"/>
              <a:t> benefits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PARTNER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C00000"/>
              </a:buClr>
              <a:buNone/>
              <a:defRPr/>
            </a:pPr>
            <a:r>
              <a:rPr lang="en-US" b="1" dirty="0" smtClean="0">
                <a:sym typeface="Wingdings 2"/>
              </a:rPr>
              <a:t></a:t>
            </a:r>
            <a:r>
              <a:rPr lang="en-US" b="1" dirty="0" smtClean="0"/>
              <a:t>Any PV can make a visit to any partner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en-US" b="1" dirty="0" smtClean="0"/>
              <a:t>			- The Service Dress Blue or Tropical Blue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en-US" b="1" dirty="0" smtClean="0"/>
              <a:t>            </a:t>
            </a:r>
            <a:r>
              <a:rPr lang="en-US" b="1" dirty="0" smtClean="0"/>
              <a:t>  should </a:t>
            </a:r>
            <a:r>
              <a:rPr lang="en-US" b="1" dirty="0" smtClean="0"/>
              <a:t>be worn during the 1</a:t>
            </a:r>
            <a:r>
              <a:rPr lang="en-US" b="1" baseline="30000" dirty="0" smtClean="0"/>
              <a:t>st</a:t>
            </a:r>
            <a:r>
              <a:rPr lang="en-US" b="1" dirty="0" smtClean="0"/>
              <a:t> visit after that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en-US" b="1" dirty="0" smtClean="0"/>
              <a:t>            </a:t>
            </a:r>
            <a:r>
              <a:rPr lang="en-US" b="1" dirty="0" smtClean="0"/>
              <a:t>  appropriate </a:t>
            </a:r>
            <a:r>
              <a:rPr lang="en-US" b="1" dirty="0" smtClean="0"/>
              <a:t>civilian attire may be worn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en-US" b="1" dirty="0" smtClean="0"/>
              <a:t>           </a:t>
            </a:r>
            <a:r>
              <a:rPr lang="en-US" b="1" dirty="0" smtClean="0"/>
              <a:t>   </a:t>
            </a:r>
            <a:r>
              <a:rPr lang="en-US" b="1" dirty="0" smtClean="0"/>
              <a:t>when making visits. 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en-US" b="1" dirty="0" smtClean="0"/>
              <a:t>			- With the coordination of the local SO/FSO-PV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b="1" dirty="0" smtClean="0"/>
          </a:p>
          <a:p>
            <a:pPr>
              <a:buClr>
                <a:srgbClr val="C00000"/>
              </a:buClr>
              <a:buNone/>
              <a:defRPr/>
            </a:pPr>
            <a:r>
              <a:rPr lang="en-US" b="1" dirty="0" smtClean="0">
                <a:sym typeface="Wingdings 2"/>
              </a:rPr>
              <a:t></a:t>
            </a:r>
            <a:r>
              <a:rPr lang="en-US" b="1" dirty="0" smtClean="0"/>
              <a:t>The best time for initial contact is prior to the boating season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PARTNER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b="1" dirty="0" smtClean="0">
                <a:sym typeface="Wingdings 2"/>
              </a:rPr>
              <a:t></a:t>
            </a:r>
            <a:r>
              <a:rPr lang="en-US" b="1" dirty="0" smtClean="0"/>
              <a:t>Visits should be done at least quarterly	</a:t>
            </a:r>
          </a:p>
          <a:p>
            <a:pPr marL="342900" lvl="1"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b="1" dirty="0" smtClean="0"/>
              <a:t>			</a:t>
            </a:r>
            <a:r>
              <a:rPr lang="en-US" b="1" dirty="0" smtClean="0"/>
              <a:t>- If </a:t>
            </a:r>
            <a:r>
              <a:rPr lang="en-US" b="1" dirty="0" smtClean="0"/>
              <a:t>a proactive posture is not maintained</a:t>
            </a:r>
            <a:r>
              <a:rPr lang="en-US" b="1" dirty="0" smtClean="0"/>
              <a:t>,</a:t>
            </a:r>
          </a:p>
          <a:p>
            <a:pPr marL="342900" lvl="1"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b="1" dirty="0" smtClean="0"/>
              <a:t> </a:t>
            </a:r>
            <a:r>
              <a:rPr lang="en-US" b="1" dirty="0" smtClean="0"/>
              <a:t>           </a:t>
            </a:r>
            <a:r>
              <a:rPr lang="en-US" b="1" dirty="0" smtClean="0"/>
              <a:t> irreparable damage</a:t>
            </a:r>
            <a:r>
              <a:rPr lang="en-US" b="1" dirty="0" smtClean="0"/>
              <a:t> </a:t>
            </a:r>
            <a:r>
              <a:rPr lang="en-US" b="1" dirty="0" smtClean="0"/>
              <a:t>can </a:t>
            </a:r>
            <a:r>
              <a:rPr lang="en-US" b="1" dirty="0" smtClean="0"/>
              <a:t>be done to </a:t>
            </a:r>
            <a:r>
              <a:rPr lang="en-US" b="1" dirty="0" smtClean="0"/>
              <a:t>the</a:t>
            </a:r>
          </a:p>
          <a:p>
            <a:pPr marL="342900" lvl="1"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b="1" dirty="0" smtClean="0"/>
              <a:t> </a:t>
            </a:r>
            <a:r>
              <a:rPr lang="en-US" b="1" dirty="0" smtClean="0"/>
              <a:t>           </a:t>
            </a:r>
            <a:r>
              <a:rPr lang="en-US" b="1" dirty="0" smtClean="0"/>
              <a:t> </a:t>
            </a:r>
            <a:r>
              <a:rPr lang="en-US" b="1" dirty="0" smtClean="0"/>
              <a:t>program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b="1" dirty="0" smtClean="0"/>
          </a:p>
          <a:p>
            <a:pPr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b="1" dirty="0" smtClean="0">
                <a:sym typeface="Wingdings 2"/>
              </a:rPr>
              <a:t></a:t>
            </a:r>
            <a:r>
              <a:rPr lang="en-US" b="1" dirty="0" smtClean="0"/>
              <a:t>If a Flotilla becomes over committed the FSO-PV should contact the SO-PV</a:t>
            </a:r>
          </a:p>
          <a:p>
            <a:pPr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b="1" u="sng" dirty="0" smtClean="0"/>
              <a:t> </a:t>
            </a:r>
          </a:p>
          <a:p>
            <a:pPr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b="1" dirty="0" smtClean="0">
                <a:sym typeface="Wingdings 2"/>
              </a:rPr>
              <a:t></a:t>
            </a:r>
            <a:r>
              <a:rPr lang="en-US" b="1" dirty="0" smtClean="0"/>
              <a:t>Best method of locating partners is to use the “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Flotilla Area of Responsibility (AOR)</a:t>
            </a:r>
            <a:r>
              <a:rPr lang="en-US" b="1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DSO-PV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Communicates with the DVC-VP ( National Division Chief RBSVP) as  </a:t>
            </a:r>
            <a:r>
              <a:rPr lang="en-US" altLang="en-US" b="1" dirty="0" smtClean="0"/>
              <a:t>required</a:t>
            </a: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Advises other staff officers of expected supply and demand of  materials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Promotes and participates in the District RBS Directorate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PURPOSE OF THE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Provide the Partner with a resource person for boating safety issues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Point out the value of all recreational boating safety program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Explain the Auxiliary Public Education Programs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PURPOSE OF THE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Explain the advantages Auxiliary membership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Place the partner on the distribution list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Obtain the Partners permission to display boating safety literature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 smtClean="0"/>
              <a:t>			- </a:t>
            </a:r>
            <a:r>
              <a:rPr lang="en-US" altLang="en-US" sz="2800" b="1" dirty="0" smtClean="0"/>
              <a:t>including federal, state, local and </a:t>
            </a:r>
            <a:r>
              <a:rPr lang="en-US" altLang="en-US" sz="2800" b="1" dirty="0" smtClean="0"/>
              <a:t>other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2800" b="1" dirty="0" smtClean="0"/>
              <a:t> </a:t>
            </a:r>
            <a:r>
              <a:rPr lang="en-US" altLang="en-US" sz="2800" b="1" dirty="0" smtClean="0"/>
              <a:t>            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/>
              <a:t>boating safety material 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PURPOSE OF THE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Promote YIC, WW, MDA and AUXPAD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Lay the ground work for PA to conduct AUXPAD lectures to paddle crafters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Assist in NOAA Small Craft Facility  updating by working closely with appropriate officer in their organization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AUXPAD -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Extend boating safety outreach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Promote life jacket wear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Promote operator compliance with Coast Guard required safety equipment within paddle craft community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AUXPAD – ASHORE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Extend Literature distribution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Classroom outreach and instruction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Promotion of safety courses and materials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Paddle craft vessel safety checks (VSC)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Promotional displays as authorized 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SMALL CRAFT FACILITY UPDATING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By working closely with the appropriate officer in their organization the PV can participate in the small craft facility updating program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Refer to  NOAA/Auxiliary Chart Updating Program web site for program details </a:t>
            </a:r>
            <a:r>
              <a:rPr lang="en-US" altLang="en-US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www.uscgaan.com/small_craft_update.htm</a:t>
            </a:r>
            <a:r>
              <a:rPr lang="en-US" altLang="en-US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  <a:r>
              <a:rPr lang="en-US" altLang="en-US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</a:p>
          <a:p>
            <a:pPr>
              <a:spcBef>
                <a:spcPts val="0"/>
              </a:spcBef>
            </a:pPr>
            <a:endParaRPr lang="en-US" altLang="en-US" b="1" dirty="0" smtClean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DISPLAY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altLang="en-US" b="1" dirty="0" smtClean="0"/>
              <a:t>Your FSO-MA orders any display material needed from ANSC to include: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en-US" altLang="en-US" b="1" dirty="0" smtClean="0"/>
          </a:p>
          <a:p>
            <a:pPr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200" b="1" dirty="0" smtClean="0"/>
              <a:t>- Your In Command pamphlets                 - VE contact information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200" b="1" dirty="0" smtClean="0"/>
              <a:t>- </a:t>
            </a:r>
            <a:r>
              <a:rPr lang="en-US" altLang="en-US" sz="2200" b="1" dirty="0" smtClean="0"/>
              <a:t>CG </a:t>
            </a:r>
            <a:r>
              <a:rPr lang="en-US" altLang="en-US" sz="2200" b="1" dirty="0" smtClean="0"/>
              <a:t>Boating Safety Circulars                    </a:t>
            </a:r>
            <a:r>
              <a:rPr lang="en-US" altLang="en-US" sz="2200" b="1" dirty="0" smtClean="0"/>
              <a:t> - </a:t>
            </a:r>
            <a:r>
              <a:rPr lang="en-US" altLang="en-US" sz="2200" b="1" dirty="0" smtClean="0"/>
              <a:t>VSC station schedules 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200" b="1" dirty="0" smtClean="0"/>
              <a:t>- </a:t>
            </a:r>
            <a:r>
              <a:rPr lang="en-US" altLang="en-US" sz="2200" b="1" dirty="0" smtClean="0"/>
              <a:t>Literature </a:t>
            </a:r>
            <a:r>
              <a:rPr lang="en-US" altLang="en-US" sz="2200" b="1" dirty="0" smtClean="0"/>
              <a:t>display racks                          </a:t>
            </a:r>
            <a:r>
              <a:rPr lang="en-US" altLang="en-US" sz="2200" b="1" dirty="0" smtClean="0"/>
              <a:t>  </a:t>
            </a:r>
            <a:r>
              <a:rPr lang="en-US" altLang="en-US" sz="2200" b="1" dirty="0" smtClean="0"/>
              <a:t>- Boating safety material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200" b="1" dirty="0" smtClean="0"/>
              <a:t>- </a:t>
            </a:r>
            <a:r>
              <a:rPr lang="en-US" altLang="en-US" sz="2200" b="1" dirty="0" smtClean="0"/>
              <a:t>State </a:t>
            </a:r>
            <a:r>
              <a:rPr lang="en-US" altLang="en-US" sz="2200" b="1" dirty="0" smtClean="0"/>
              <a:t>&amp; local handouts                          </a:t>
            </a:r>
            <a:r>
              <a:rPr lang="en-US" altLang="en-US" sz="2200" b="1" dirty="0" smtClean="0"/>
              <a:t>   </a:t>
            </a:r>
            <a:r>
              <a:rPr lang="en-US" altLang="en-US" sz="2200" b="1" dirty="0" smtClean="0"/>
              <a:t>- Water Way literature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200" b="1" dirty="0" smtClean="0"/>
              <a:t>- PE </a:t>
            </a:r>
            <a:r>
              <a:rPr lang="en-US" altLang="en-US" sz="2200" b="1" dirty="0" smtClean="0"/>
              <a:t>contact information                            - Your in Command literature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200" b="1" dirty="0" smtClean="0"/>
              <a:t>- PE class schedules                                     - Educational materials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200" b="1" dirty="0" smtClean="0"/>
              <a:t>- Federal &amp; State boating Regulation	</a:t>
            </a:r>
            <a:r>
              <a:rPr lang="en-US" altLang="en-US" b="1" dirty="0" smtClean="0"/>
              <a:t>      	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DISPLAY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en-US" b="1" dirty="0" smtClean="0"/>
              <a:t>More than 1 flotilla can use the same partner for display for:</a:t>
            </a:r>
          </a:p>
          <a:p>
            <a:pPr>
              <a:buNone/>
            </a:pPr>
            <a:r>
              <a:rPr lang="en-US" altLang="en-US" b="1" dirty="0" smtClean="0"/>
              <a:t>			- </a:t>
            </a:r>
            <a:r>
              <a:rPr lang="en-US" altLang="en-US" sz="2800" b="1" dirty="0" smtClean="0"/>
              <a:t>PE </a:t>
            </a:r>
            <a:r>
              <a:rPr lang="en-US" altLang="en-US" sz="2800" b="1" dirty="0" smtClean="0"/>
              <a:t>course listings</a:t>
            </a:r>
            <a:endParaRPr lang="en-US" altLang="en-US" sz="2800" b="1" dirty="0" smtClean="0"/>
          </a:p>
          <a:p>
            <a:pPr>
              <a:buNone/>
            </a:pPr>
            <a:r>
              <a:rPr lang="en-US" altLang="en-US" sz="2800" b="1" dirty="0" smtClean="0"/>
              <a:t>			- VE </a:t>
            </a:r>
            <a:r>
              <a:rPr lang="en-US" altLang="en-US" sz="2800" b="1" dirty="0" smtClean="0"/>
              <a:t>phone number contacts</a:t>
            </a:r>
            <a:endParaRPr lang="en-US" altLang="en-US" sz="2800" b="1" dirty="0" smtClean="0"/>
          </a:p>
          <a:p>
            <a:pPr>
              <a:buNone/>
            </a:pPr>
            <a:r>
              <a:rPr lang="en-US" altLang="en-US" sz="2800" b="1" dirty="0" smtClean="0"/>
              <a:t>			- VSC </a:t>
            </a:r>
            <a:r>
              <a:rPr lang="en-US" altLang="en-US" sz="2800" b="1" dirty="0" smtClean="0"/>
              <a:t>stations</a:t>
            </a:r>
            <a:endParaRPr lang="en-US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ANSC 7046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767199" y="1228479"/>
          <a:ext cx="3592513" cy="4621212"/>
        </p:xfrm>
        <a:graphic>
          <a:graphicData uri="http://schemas.openxmlformats.org/presentationml/2006/ole">
            <p:oleObj spid="_x0000_s2050" name="Acrobat Document" r:id="rId3" imgW="5473440" imgH="707508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CERTIFICATE OF APPRECIATION    (ANSC 6022)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Eligibility – To recognize those Partners who have made outstanding contribution to the RBS Program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Recommendation – Deserving   Partners are recommended by the Program Visitor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Presentation – The FC will prepare and present the Certificate of Appreciation to the Partner or his representative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DSO-PV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b="1" dirty="0" smtClean="0">
                <a:cs typeface="Segoe UI Semilight" panose="020B0402040204020203" pitchFamily="34" charset="0"/>
              </a:rPr>
              <a:t>Participates in the Division RBS Directorate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b="1" dirty="0" smtClean="0"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b="1" dirty="0" smtClean="0">
                <a:cs typeface="Segoe UI Semilight" panose="020B0402040204020203" pitchFamily="34" charset="0"/>
              </a:rPr>
              <a:t>Works to insure that all geographic areas of a </a:t>
            </a:r>
            <a:r>
              <a:rPr lang="en-US" b="1" dirty="0" smtClean="0">
                <a:cs typeface="Segoe UI Semilight" panose="020B0402040204020203" pitchFamily="34" charset="0"/>
              </a:rPr>
              <a:t>Division </a:t>
            </a:r>
            <a:r>
              <a:rPr lang="en-US" b="1" dirty="0" smtClean="0">
                <a:cs typeface="Segoe UI Semilight" panose="020B0402040204020203" pitchFamily="34" charset="0"/>
              </a:rPr>
              <a:t>are covered 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CERTIFICATE OF APPRECIATION</a:t>
            </a:r>
            <a:endParaRPr lang="en-US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564729" y="1267926"/>
          <a:ext cx="5995987" cy="4633913"/>
        </p:xfrm>
        <a:graphic>
          <a:graphicData uri="http://schemas.openxmlformats.org/presentationml/2006/ole">
            <p:oleObj spid="_x0000_s1026" name="Acrobat Document" r:id="rId3" imgW="7083360" imgH="546696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OTHER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altLang="en-US" b="1" dirty="0" smtClean="0"/>
              <a:t>The US Power Squadron (USPS) and USCG Auxiliary have a Memorandum of  Understanding (MOU) where as the USPS will participate alongside the USCG Auxiliary in the RBSVE and RBSPV programs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5653"/>
            <a:ext cx="82296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2017 V-Directorate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40289"/>
            <a:ext cx="8229600" cy="2705469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Director (DIR-V) 			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Joseph C. Reichal </a:t>
            </a:r>
            <a:endParaRPr lang="en-US" sz="2000" b="1" dirty="0" smtClean="0">
              <a:latin typeface="Times New Roman" charset="0"/>
              <a:cs typeface="Times New Roman" charset="0"/>
            </a:endParaRPr>
          </a:p>
          <a:p>
            <a:pPr algn="just"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Deputy Director (DIR-</a:t>
            </a:r>
            <a:r>
              <a:rPr lang="en-US" sz="2000" b="1" dirty="0" err="1" smtClean="0">
                <a:latin typeface="Times New Roman" charset="0"/>
                <a:cs typeface="Times New Roman" charset="0"/>
              </a:rPr>
              <a:t>Vd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)                                           Christopher A. Wilson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Division Chief – Vessel Exams (DVC-VE)		           Randolph M. Weston</a:t>
            </a:r>
          </a:p>
          <a:p>
            <a:pPr algn="just"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Division Chief – Visitation Programs (DVC-VP)	       Vincent Cerverizzo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Division Chief – Technical Support (DVC-VT)	                       John Yskamp</a:t>
            </a:r>
          </a:p>
          <a:p>
            <a:pPr algn="just"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Division Chief – Incentive Programs (DVC-VI)	     Frederick B. </a:t>
            </a:r>
            <a:r>
              <a:rPr lang="en-US" sz="2000" b="1" dirty="0" err="1" smtClean="0">
                <a:latin typeface="Times New Roman" charset="0"/>
                <a:cs typeface="Times New Roman" charset="0"/>
              </a:rPr>
              <a:t>Furnell</a:t>
            </a:r>
            <a:endParaRPr lang="en-US" sz="2000" b="1" dirty="0" smtClean="0">
              <a:latin typeface="Times New Roman" charset="0"/>
              <a:cs typeface="Times New Roman" charset="0"/>
            </a:endParaRPr>
          </a:p>
          <a:p>
            <a:pPr algn="just"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Division Chief – Communications (DVC-VC)	                     John F. Bigrow</a:t>
            </a:r>
          </a:p>
        </p:txBody>
      </p:sp>
      <p:pic>
        <p:nvPicPr>
          <p:cNvPr id="4" name="Picture 6" descr="V Directorate - Small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9296" y="54227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CHAIN OF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/>
              <a:t>PV to FSO-PV to SO-PV to DSO-PV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BENEFITS OF RBSPV PROGRAM         TO 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Making the boater aware of Federal, State and local safety requirements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Providing public boating safety education </a:t>
            </a:r>
            <a:r>
              <a:rPr lang="en-US" altLang="en-US" b="1" dirty="0" smtClean="0"/>
              <a:t>to</a:t>
            </a:r>
            <a:r>
              <a:rPr lang="en-US" altLang="en-US" b="1" dirty="0" smtClean="0"/>
              <a:t> </a:t>
            </a:r>
            <a:r>
              <a:rPr lang="en-US" altLang="en-US" b="1" dirty="0" smtClean="0"/>
              <a:t>the Partners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Advising boaters of the Coast Guard &amp; Auxiliary boating safety missions and 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BENEFITS OF RBSPV PROGRAM TO COAST GUARD AND AUXILIARY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en-US" b="1" dirty="0" smtClean="0"/>
              <a:t>An educated boating public can help save lives</a:t>
            </a:r>
          </a:p>
          <a:p>
            <a:pPr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altLang="en-US" b="1" dirty="0" smtClean="0"/>
              <a:t>Increased exposure for Auxiliary programs and educational opportunities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BENEFITS OF RBSPV PROGRAM TO COAST GUARD AND AUXILIARY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Identification of the partners as a knowledgeable source of boating safety information for general public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US" alt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b="1" dirty="0" smtClean="0"/>
              <a:t>Partners can provide a contact point for recruitment of new members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SOME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en-US" b="1" dirty="0" smtClean="0"/>
              <a:t>The Recreational Boating Safety (RBS) coordinates &amp; oversees the Auxiliary mission in support of the Coast Guard Office of Boating Safety with the development and implementation of various RBS programs.</a:t>
            </a:r>
          </a:p>
        </p:txBody>
      </p:sp>
    </p:spTree>
    <p:extLst>
      <p:ext uri="{BB962C8B-B14F-4D97-AF65-F5344CB8AC3E}">
        <p14:creationId xmlns:p14="http://schemas.microsoft.com/office/powerpoint/2010/main" xmlns="" val="2077350392"/>
      </p:ext>
    </p:extLst>
  </p:cSld>
  <p:clrMapOvr>
    <a:masterClrMapping/>
  </p:clrMapOvr>
</p:sld>
</file>

<file path=ppt/theme/theme1.xml><?xml version="1.0" encoding="utf-8"?>
<a:theme xmlns:a="http://schemas.openxmlformats.org/drawingml/2006/main" name="AUX RBS Presentation 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AUX RBS Presentation 4x3</Template>
  <TotalTime>249</TotalTime>
  <Words>1176</Words>
  <Application>Microsoft Office PowerPoint</Application>
  <PresentationFormat>On-screen Show (4:3)</PresentationFormat>
  <Paragraphs>228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AUX RBS Presentation 4x3</vt:lpstr>
      <vt:lpstr>Acrobat Document</vt:lpstr>
      <vt:lpstr>UNITED STATES COAST GUARD AUXILIARY 2017 PROGRAM VISITOR WORKSHOP  </vt:lpstr>
      <vt:lpstr>OBJECTIVE OF THE RECREATIONAL VISITOR PROGRAM</vt:lpstr>
      <vt:lpstr>DSO-PV COMMUNICATIONS</vt:lpstr>
      <vt:lpstr>DSO-PV COMMUNICATIONS</vt:lpstr>
      <vt:lpstr>CHAIN OF COMMUNICATION</vt:lpstr>
      <vt:lpstr>BENEFITS OF RBSPV PROGRAM         TO PUBLIC</vt:lpstr>
      <vt:lpstr>BENEFITS OF RBSPV PROGRAM TO COAST GUARD AND AUXILIARY</vt:lpstr>
      <vt:lpstr>BENEFITS OF RBSPV PROGRAM TO COAST GUARD AND AUXILIARY</vt:lpstr>
      <vt:lpstr>SOME BACKGROUND</vt:lpstr>
      <vt:lpstr>SOME BACKGROUND</vt:lpstr>
      <vt:lpstr>DEFINITIONS</vt:lpstr>
      <vt:lpstr>DEFINITIONS</vt:lpstr>
      <vt:lpstr>DEFINITIONS</vt:lpstr>
      <vt:lpstr>PROGRAM PARTNER BENEFITS</vt:lpstr>
      <vt:lpstr>PROGRAM PARTNER BENEFITS</vt:lpstr>
      <vt:lpstr>EDUCATE THE PARTNERS</vt:lpstr>
      <vt:lpstr>RBSVP BENEFITS</vt:lpstr>
      <vt:lpstr>RBSVP BENEFITS</vt:lpstr>
      <vt:lpstr>RBSVP BENEFITS</vt:lpstr>
      <vt:lpstr>PARTNER PARTICIPATION</vt:lpstr>
      <vt:lpstr>PROGRAM VISITOR SELECTION</vt:lpstr>
      <vt:lpstr>PROGRAM VISITOR SELECTION</vt:lpstr>
      <vt:lpstr>VISITOR QUALIFICATIONS</vt:lpstr>
      <vt:lpstr>VISITOR QUALIFICATIONS</vt:lpstr>
      <vt:lpstr>CERTIFICATION OF PV</vt:lpstr>
      <vt:lpstr>REQUIRED WORKSHOPS</vt:lpstr>
      <vt:lpstr>ASSIGNMENT TO PV DUTIES</vt:lpstr>
      <vt:lpstr>PARTNER VISITS</vt:lpstr>
      <vt:lpstr>PARTNER VISITS</vt:lpstr>
      <vt:lpstr>PURPOSE OF THE VISIT</vt:lpstr>
      <vt:lpstr>PURPOSE OF THE VISIT</vt:lpstr>
      <vt:lpstr>PURPOSE OF THE VISIT</vt:lpstr>
      <vt:lpstr>AUXPAD - MISSION</vt:lpstr>
      <vt:lpstr>AUXPAD – ASHORE METHODS</vt:lpstr>
      <vt:lpstr>SMALL CRAFT FACILITY UPDATING PROGRAM</vt:lpstr>
      <vt:lpstr>DISPLAY MATERIALS</vt:lpstr>
      <vt:lpstr>DISPLAY MATERIAL</vt:lpstr>
      <vt:lpstr>ANSC 7046 </vt:lpstr>
      <vt:lpstr>CERTIFICATE OF APPRECIATION    (ANSC 6022)</vt:lpstr>
      <vt:lpstr>CERTIFICATE OF APPRECIATION</vt:lpstr>
      <vt:lpstr>OTHER AGENCIES</vt:lpstr>
      <vt:lpstr>2017 V-Directorate Staff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PE Offerings</dc:title>
  <dc:creator>Joe</dc:creator>
  <cp:lastModifiedBy>Joe</cp:lastModifiedBy>
  <cp:revision>6</cp:revision>
  <dcterms:created xsi:type="dcterms:W3CDTF">2017-03-29T01:39:04Z</dcterms:created>
  <dcterms:modified xsi:type="dcterms:W3CDTF">2017-03-30T15:32:55Z</dcterms:modified>
</cp:coreProperties>
</file>