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3"/>
  </p:notesMasterIdLst>
  <p:sldIdLst>
    <p:sldId id="289" r:id="rId2"/>
    <p:sldId id="290" r:id="rId3"/>
    <p:sldId id="292" r:id="rId4"/>
    <p:sldId id="280" r:id="rId5"/>
    <p:sldId id="291" r:id="rId6"/>
    <p:sldId id="294" r:id="rId7"/>
    <p:sldId id="295" r:id="rId8"/>
    <p:sldId id="296" r:id="rId9"/>
    <p:sldId id="297" r:id="rId10"/>
    <p:sldId id="298" r:id="rId11"/>
    <p:sldId id="299" r:id="rId12"/>
    <p:sldId id="300" r:id="rId13"/>
    <p:sldId id="301" r:id="rId14"/>
    <p:sldId id="302" r:id="rId15"/>
    <p:sldId id="303" r:id="rId16"/>
    <p:sldId id="304" r:id="rId17"/>
    <p:sldId id="306" r:id="rId18"/>
    <p:sldId id="307" r:id="rId19"/>
    <p:sldId id="308" r:id="rId20"/>
    <p:sldId id="309" r:id="rId21"/>
    <p:sldId id="310" r:id="rId22"/>
    <p:sldId id="311" r:id="rId23"/>
    <p:sldId id="312" r:id="rId24"/>
    <p:sldId id="313" r:id="rId25"/>
    <p:sldId id="320" r:id="rId26"/>
    <p:sldId id="318" r:id="rId27"/>
    <p:sldId id="319" r:id="rId28"/>
    <p:sldId id="315" r:id="rId29"/>
    <p:sldId id="314" r:id="rId30"/>
    <p:sldId id="316" r:id="rId31"/>
    <p:sldId id="31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orgina Render" initials="GR"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autoAdjust="0"/>
    <p:restoredTop sz="94618" autoAdjust="0"/>
  </p:normalViewPr>
  <p:slideViewPr>
    <p:cSldViewPr snapToGrid="0">
      <p:cViewPr varScale="1">
        <p:scale>
          <a:sx n="85" d="100"/>
          <a:sy n="85" d="100"/>
        </p:scale>
        <p:origin x="426" y="12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E86388-16DE-4BDF-A701-FB21495E41AC}" type="datetimeFigureOut">
              <a:rPr lang="en-US" smtClean="0"/>
              <a:t>3/12/2015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BF4104-2A32-4EB8-ACBC-0B6D0AB771DC}" type="slidenum">
              <a:rPr lang="en-US" smtClean="0"/>
              <a:t>‹#›</a:t>
            </a:fld>
            <a:endParaRPr lang="en-US" dirty="0"/>
          </a:p>
        </p:txBody>
      </p:sp>
    </p:spTree>
    <p:extLst>
      <p:ext uri="{BB962C8B-B14F-4D97-AF65-F5344CB8AC3E}">
        <p14:creationId xmlns:p14="http://schemas.microsoft.com/office/powerpoint/2010/main" val="422647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BF4104-2A32-4EB8-ACBC-0B6D0AB771DC}" type="slidenum">
              <a:rPr lang="en-US" smtClean="0"/>
              <a:t>4</a:t>
            </a:fld>
            <a:endParaRPr lang="en-US" dirty="0"/>
          </a:p>
        </p:txBody>
      </p:sp>
    </p:spTree>
    <p:extLst>
      <p:ext uri="{BB962C8B-B14F-4D97-AF65-F5344CB8AC3E}">
        <p14:creationId xmlns:p14="http://schemas.microsoft.com/office/powerpoint/2010/main" val="2360209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BF4104-2A32-4EB8-ACBC-0B6D0AB771DC}" type="slidenum">
              <a:rPr lang="en-US" smtClean="0"/>
              <a:t>15</a:t>
            </a:fld>
            <a:endParaRPr lang="en-US" dirty="0"/>
          </a:p>
        </p:txBody>
      </p:sp>
    </p:spTree>
    <p:extLst>
      <p:ext uri="{BB962C8B-B14F-4D97-AF65-F5344CB8AC3E}">
        <p14:creationId xmlns:p14="http://schemas.microsoft.com/office/powerpoint/2010/main" val="21617796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7200" y="381000"/>
            <a:ext cx="8153400" cy="762000"/>
          </a:xfrm>
          <a:effectLst>
            <a:outerShdw dist="25400" dir="10800000" algn="ctr" rotWithShape="0">
              <a:schemeClr val="bg2"/>
            </a:outerShdw>
          </a:effectLst>
        </p:spPr>
        <p:txBody>
          <a:bodyPr/>
          <a:lstStyle>
            <a:lvl1pPr algn="ctr">
              <a:lnSpc>
                <a:spcPct val="75000"/>
              </a:lnSpc>
              <a:defRPr sz="4400"/>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2209800" y="1143000"/>
            <a:ext cx="5029200" cy="609600"/>
          </a:xfrm>
        </p:spPr>
        <p:txBody>
          <a:bodyPr/>
          <a:lstStyle>
            <a:lvl1pPr marL="0" indent="0" algn="ctr">
              <a:buFontTx/>
              <a:buNone/>
              <a:defRPr sz="2400" b="1"/>
            </a:lvl1pPr>
          </a:lstStyle>
          <a:p>
            <a:pPr lvl="0"/>
            <a:r>
              <a:rPr lang="en-US" altLang="en-US" noProof="0" smtClean="0"/>
              <a:t>Click to edit Master subtitle style</a:t>
            </a:r>
          </a:p>
        </p:txBody>
      </p:sp>
      <p:sp>
        <p:nvSpPr>
          <p:cNvPr id="3076" name="Rectangle 4"/>
          <p:cNvSpPr>
            <a:spLocks noGrp="1" noChangeArrowheads="1"/>
          </p:cNvSpPr>
          <p:nvPr>
            <p:ph type="dt" sz="half" idx="2"/>
          </p:nvPr>
        </p:nvSpPr>
        <p:spPr>
          <a:xfrm>
            <a:off x="457200" y="6477000"/>
            <a:ext cx="2133600" cy="381000"/>
          </a:xfrm>
        </p:spPr>
        <p:txBody>
          <a:bodyPr/>
          <a:lstStyle>
            <a:lvl1pPr>
              <a:defRPr>
                <a:solidFill>
                  <a:srgbClr val="FFFFFF"/>
                </a:solidFill>
              </a:defRPr>
            </a:lvl1pPr>
          </a:lstStyle>
          <a:p>
            <a:fld id="{885EAD6C-9821-4AB2-B2E0-AF56320B9917}" type="datetimeFigureOut">
              <a:rPr lang="en-US" smtClean="0"/>
              <a:pPr/>
              <a:t>3/12/2015</a:t>
            </a:fld>
            <a:endParaRPr lang="en-US" dirty="0"/>
          </a:p>
        </p:txBody>
      </p:sp>
      <p:sp>
        <p:nvSpPr>
          <p:cNvPr id="3077" name="Rectangle 5"/>
          <p:cNvSpPr>
            <a:spLocks noGrp="1" noChangeArrowheads="1"/>
          </p:cNvSpPr>
          <p:nvPr>
            <p:ph type="ftr" sz="quarter" idx="3"/>
          </p:nvPr>
        </p:nvSpPr>
        <p:spPr>
          <a:xfrm>
            <a:off x="3124200" y="6477000"/>
            <a:ext cx="2895600" cy="381000"/>
          </a:xfrm>
        </p:spPr>
        <p:txBody>
          <a:bodyPr/>
          <a:lstStyle>
            <a:lvl1pPr>
              <a:defRPr>
                <a:solidFill>
                  <a:srgbClr val="FFFFFF"/>
                </a:solidFill>
              </a:defRPr>
            </a:lvl1pPr>
          </a:lstStyle>
          <a:p>
            <a:endParaRPr lang="en-US" dirty="0"/>
          </a:p>
        </p:txBody>
      </p:sp>
      <p:sp>
        <p:nvSpPr>
          <p:cNvPr id="3078" name="Rectangle 6"/>
          <p:cNvSpPr>
            <a:spLocks noGrp="1" noChangeArrowheads="1"/>
          </p:cNvSpPr>
          <p:nvPr>
            <p:ph type="sldNum" sz="quarter" idx="4"/>
          </p:nvPr>
        </p:nvSpPr>
        <p:spPr>
          <a:xfrm>
            <a:off x="6553200" y="6477000"/>
            <a:ext cx="2133600" cy="381000"/>
          </a:xfrm>
        </p:spPr>
        <p:txBody>
          <a:bodyPr/>
          <a:lstStyle>
            <a:lvl1pPr>
              <a:defRPr>
                <a:solidFill>
                  <a:srgbClr val="FFFFFF"/>
                </a:solidFill>
              </a:defRPr>
            </a:lvl1pPr>
          </a:lstStyle>
          <a:p>
            <a:fld id="{9F02468D-A7B3-42C6-B9B8-8272645F7926}"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85EAD6C-9821-4AB2-B2E0-AF56320B9917}" type="datetimeFigureOut">
              <a:rPr lang="en-US" smtClean="0"/>
              <a:pPr/>
              <a:t>3/12/2015</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F02468D-A7B3-42C6-B9B8-8272645F7926}" type="slidenum">
              <a:rPr lang="en-US" smtClean="0"/>
              <a:pPr/>
              <a:t>‹#›</a:t>
            </a:fld>
            <a:endParaRPr lang="en-US" dirty="0"/>
          </a:p>
        </p:txBody>
      </p:sp>
    </p:spTree>
    <p:extLst>
      <p:ext uri="{BB962C8B-B14F-4D97-AF65-F5344CB8AC3E}">
        <p14:creationId xmlns:p14="http://schemas.microsoft.com/office/powerpoint/2010/main" val="391761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228600"/>
            <a:ext cx="19240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228600"/>
            <a:ext cx="56197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85EAD6C-9821-4AB2-B2E0-AF56320B9917}" type="datetimeFigureOut">
              <a:rPr lang="en-US" smtClean="0"/>
              <a:pPr/>
              <a:t>3/12/2015</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F02468D-A7B3-42C6-B9B8-8272645F7926}" type="slidenum">
              <a:rPr lang="en-US" smtClean="0"/>
              <a:pPr/>
              <a:t>‹#›</a:t>
            </a:fld>
            <a:endParaRPr lang="en-US" dirty="0"/>
          </a:p>
        </p:txBody>
      </p:sp>
    </p:spTree>
    <p:extLst>
      <p:ext uri="{BB962C8B-B14F-4D97-AF65-F5344CB8AC3E}">
        <p14:creationId xmlns:p14="http://schemas.microsoft.com/office/powerpoint/2010/main" val="443520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85EAD6C-9821-4AB2-B2E0-AF56320B9917}" type="datetimeFigureOut">
              <a:rPr lang="en-US" smtClean="0"/>
              <a:pPr/>
              <a:t>3/12/2015</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F02468D-A7B3-42C6-B9B8-8272645F7926}" type="slidenum">
              <a:rPr lang="en-US" smtClean="0"/>
              <a:pPr/>
              <a:t>‹#›</a:t>
            </a:fld>
            <a:endParaRPr lang="en-US" dirty="0"/>
          </a:p>
        </p:txBody>
      </p:sp>
    </p:spTree>
    <p:extLst>
      <p:ext uri="{BB962C8B-B14F-4D97-AF65-F5344CB8AC3E}">
        <p14:creationId xmlns:p14="http://schemas.microsoft.com/office/powerpoint/2010/main" val="184748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85EAD6C-9821-4AB2-B2E0-AF56320B9917}" type="datetimeFigureOut">
              <a:rPr lang="en-US" smtClean="0"/>
              <a:pPr/>
              <a:t>3/12/2015</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F02468D-A7B3-42C6-B9B8-8272645F7926}" type="slidenum">
              <a:rPr lang="en-US" smtClean="0"/>
              <a:pPr/>
              <a:t>‹#›</a:t>
            </a:fld>
            <a:endParaRPr lang="en-US" dirty="0"/>
          </a:p>
        </p:txBody>
      </p:sp>
    </p:spTree>
    <p:extLst>
      <p:ext uri="{BB962C8B-B14F-4D97-AF65-F5344CB8AC3E}">
        <p14:creationId xmlns:p14="http://schemas.microsoft.com/office/powerpoint/2010/main" val="20122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066800"/>
            <a:ext cx="37719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066800"/>
            <a:ext cx="37719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885EAD6C-9821-4AB2-B2E0-AF56320B9917}" type="datetimeFigureOut">
              <a:rPr lang="en-US" smtClean="0"/>
              <a:pPr/>
              <a:t>3/12/2015</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F02468D-A7B3-42C6-B9B8-8272645F7926}" type="slidenum">
              <a:rPr lang="en-US" smtClean="0"/>
              <a:pPr/>
              <a:t>‹#›</a:t>
            </a:fld>
            <a:endParaRPr lang="en-US" dirty="0"/>
          </a:p>
        </p:txBody>
      </p:sp>
    </p:spTree>
    <p:extLst>
      <p:ext uri="{BB962C8B-B14F-4D97-AF65-F5344CB8AC3E}">
        <p14:creationId xmlns:p14="http://schemas.microsoft.com/office/powerpoint/2010/main" val="130239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885EAD6C-9821-4AB2-B2E0-AF56320B9917}" type="datetimeFigureOut">
              <a:rPr lang="en-US" smtClean="0"/>
              <a:pPr/>
              <a:t>3/12/2015</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9F02468D-A7B3-42C6-B9B8-8272645F7926}" type="slidenum">
              <a:rPr lang="en-US" smtClean="0"/>
              <a:pPr/>
              <a:t>‹#›</a:t>
            </a:fld>
            <a:endParaRPr lang="en-US" dirty="0"/>
          </a:p>
        </p:txBody>
      </p:sp>
    </p:spTree>
    <p:extLst>
      <p:ext uri="{BB962C8B-B14F-4D97-AF65-F5344CB8AC3E}">
        <p14:creationId xmlns:p14="http://schemas.microsoft.com/office/powerpoint/2010/main" val="417266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885EAD6C-9821-4AB2-B2E0-AF56320B9917}" type="datetimeFigureOut">
              <a:rPr lang="en-US" smtClean="0"/>
              <a:pPr/>
              <a:t>3/12/2015</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9F02468D-A7B3-42C6-B9B8-8272645F7926}" type="slidenum">
              <a:rPr lang="en-US" smtClean="0"/>
              <a:pPr/>
              <a:t>‹#›</a:t>
            </a:fld>
            <a:endParaRPr lang="en-US" dirty="0"/>
          </a:p>
        </p:txBody>
      </p:sp>
    </p:spTree>
    <p:extLst>
      <p:ext uri="{BB962C8B-B14F-4D97-AF65-F5344CB8AC3E}">
        <p14:creationId xmlns:p14="http://schemas.microsoft.com/office/powerpoint/2010/main" val="699731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85EAD6C-9821-4AB2-B2E0-AF56320B9917}" type="datetimeFigureOut">
              <a:rPr lang="en-US" smtClean="0"/>
              <a:pPr/>
              <a:t>3/12/2015</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9F02468D-A7B3-42C6-B9B8-8272645F7926}" type="slidenum">
              <a:rPr lang="en-US" smtClean="0"/>
              <a:pPr/>
              <a:t>‹#›</a:t>
            </a:fld>
            <a:endParaRPr lang="en-US" dirty="0"/>
          </a:p>
        </p:txBody>
      </p:sp>
    </p:spTree>
    <p:extLst>
      <p:ext uri="{BB962C8B-B14F-4D97-AF65-F5344CB8AC3E}">
        <p14:creationId xmlns:p14="http://schemas.microsoft.com/office/powerpoint/2010/main" val="2250153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85EAD6C-9821-4AB2-B2E0-AF56320B9917}" type="datetimeFigureOut">
              <a:rPr lang="en-US" smtClean="0"/>
              <a:pPr/>
              <a:t>3/12/2015</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F02468D-A7B3-42C6-B9B8-8272645F7926}" type="slidenum">
              <a:rPr lang="en-US" smtClean="0"/>
              <a:pPr/>
              <a:t>‹#›</a:t>
            </a:fld>
            <a:endParaRPr lang="en-US" dirty="0"/>
          </a:p>
        </p:txBody>
      </p:sp>
    </p:spTree>
    <p:extLst>
      <p:ext uri="{BB962C8B-B14F-4D97-AF65-F5344CB8AC3E}">
        <p14:creationId xmlns:p14="http://schemas.microsoft.com/office/powerpoint/2010/main" val="139532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85EAD6C-9821-4AB2-B2E0-AF56320B9917}" type="datetimeFigureOut">
              <a:rPr lang="en-US" smtClean="0"/>
              <a:pPr/>
              <a:t>3/12/2015</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F02468D-A7B3-42C6-B9B8-8272645F7926}" type="slidenum">
              <a:rPr lang="en-US" smtClean="0"/>
              <a:pPr/>
              <a:t>‹#›</a:t>
            </a:fld>
            <a:endParaRPr lang="en-US" dirty="0"/>
          </a:p>
        </p:txBody>
      </p:sp>
    </p:spTree>
    <p:extLst>
      <p:ext uri="{BB962C8B-B14F-4D97-AF65-F5344CB8AC3E}">
        <p14:creationId xmlns:p14="http://schemas.microsoft.com/office/powerpoint/2010/main" val="42782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95400" y="228600"/>
            <a:ext cx="7696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066800"/>
            <a:ext cx="76962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12954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885EAD6C-9821-4AB2-B2E0-AF56320B9917}" type="datetimeFigureOut">
              <a:rPr lang="en-US" smtClean="0"/>
              <a:pPr/>
              <a:t>3/12/2015</a:t>
            </a:fld>
            <a:endParaRPr lang="en-US" dirty="0"/>
          </a:p>
        </p:txBody>
      </p:sp>
      <p:sp>
        <p:nvSpPr>
          <p:cNvPr id="1029" name="Rectangle 5"/>
          <p:cNvSpPr>
            <a:spLocks noGrp="1" noChangeArrowheads="1"/>
          </p:cNvSpPr>
          <p:nvPr>
            <p:ph type="ftr" sz="quarter" idx="3"/>
          </p:nvPr>
        </p:nvSpPr>
        <p:spPr bwMode="auto">
          <a:xfrm>
            <a:off x="36576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0" name="Rectangle 6"/>
          <p:cNvSpPr>
            <a:spLocks noGrp="1" noChangeArrowheads="1"/>
          </p:cNvSpPr>
          <p:nvPr>
            <p:ph type="sldNum" sz="quarter" idx="4"/>
          </p:nvPr>
        </p:nvSpPr>
        <p:spPr bwMode="auto">
          <a:xfrm>
            <a:off x="68580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F02468D-A7B3-42C6-B9B8-8272645F792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rtl="0" eaLnBrk="1" fontAlgn="base" hangingPunct="1">
        <a:spcBef>
          <a:spcPct val="0"/>
        </a:spcBef>
        <a:spcAft>
          <a:spcPct val="0"/>
        </a:spcAft>
        <a:defRPr sz="3800" b="1">
          <a:solidFill>
            <a:schemeClr val="tx2"/>
          </a:solidFill>
          <a:latin typeface="+mj-lt"/>
          <a:ea typeface="+mj-ea"/>
          <a:cs typeface="+mj-cs"/>
        </a:defRPr>
      </a:lvl1pPr>
      <a:lvl2pPr algn="l" rtl="0" eaLnBrk="1" fontAlgn="base" hangingPunct="1">
        <a:spcBef>
          <a:spcPct val="0"/>
        </a:spcBef>
        <a:spcAft>
          <a:spcPct val="0"/>
        </a:spcAft>
        <a:defRPr sz="3800" b="1">
          <a:solidFill>
            <a:schemeClr val="tx2"/>
          </a:solidFill>
          <a:latin typeface="Arial" charset="0"/>
        </a:defRPr>
      </a:lvl2pPr>
      <a:lvl3pPr algn="l" rtl="0" eaLnBrk="1" fontAlgn="base" hangingPunct="1">
        <a:spcBef>
          <a:spcPct val="0"/>
        </a:spcBef>
        <a:spcAft>
          <a:spcPct val="0"/>
        </a:spcAft>
        <a:defRPr sz="3800" b="1">
          <a:solidFill>
            <a:schemeClr val="tx2"/>
          </a:solidFill>
          <a:latin typeface="Arial" charset="0"/>
        </a:defRPr>
      </a:lvl3pPr>
      <a:lvl4pPr algn="l" rtl="0" eaLnBrk="1" fontAlgn="base" hangingPunct="1">
        <a:spcBef>
          <a:spcPct val="0"/>
        </a:spcBef>
        <a:spcAft>
          <a:spcPct val="0"/>
        </a:spcAft>
        <a:defRPr sz="3800" b="1">
          <a:solidFill>
            <a:schemeClr val="tx2"/>
          </a:solidFill>
          <a:latin typeface="Arial" charset="0"/>
        </a:defRPr>
      </a:lvl4pPr>
      <a:lvl5pPr algn="l" rtl="0" eaLnBrk="1" fontAlgn="base" hangingPunct="1">
        <a:spcBef>
          <a:spcPct val="0"/>
        </a:spcBef>
        <a:spcAft>
          <a:spcPct val="0"/>
        </a:spcAft>
        <a:defRPr sz="3800" b="1">
          <a:solidFill>
            <a:schemeClr val="tx2"/>
          </a:solidFill>
          <a:latin typeface="Arial" charset="0"/>
        </a:defRPr>
      </a:lvl5pPr>
      <a:lvl6pPr marL="457200" algn="l" rtl="0" eaLnBrk="1" fontAlgn="base" hangingPunct="1">
        <a:spcBef>
          <a:spcPct val="0"/>
        </a:spcBef>
        <a:spcAft>
          <a:spcPct val="0"/>
        </a:spcAft>
        <a:defRPr sz="3800" b="1">
          <a:solidFill>
            <a:schemeClr val="tx2"/>
          </a:solidFill>
          <a:latin typeface="Arial" charset="0"/>
        </a:defRPr>
      </a:lvl6pPr>
      <a:lvl7pPr marL="914400" algn="l" rtl="0" eaLnBrk="1" fontAlgn="base" hangingPunct="1">
        <a:spcBef>
          <a:spcPct val="0"/>
        </a:spcBef>
        <a:spcAft>
          <a:spcPct val="0"/>
        </a:spcAft>
        <a:defRPr sz="3800" b="1">
          <a:solidFill>
            <a:schemeClr val="tx2"/>
          </a:solidFill>
          <a:latin typeface="Arial" charset="0"/>
        </a:defRPr>
      </a:lvl7pPr>
      <a:lvl8pPr marL="1371600" algn="l" rtl="0" eaLnBrk="1" fontAlgn="base" hangingPunct="1">
        <a:spcBef>
          <a:spcPct val="0"/>
        </a:spcBef>
        <a:spcAft>
          <a:spcPct val="0"/>
        </a:spcAft>
        <a:defRPr sz="3800" b="1">
          <a:solidFill>
            <a:schemeClr val="tx2"/>
          </a:solidFill>
          <a:latin typeface="Arial" charset="0"/>
        </a:defRPr>
      </a:lvl8pPr>
      <a:lvl9pPr marL="1828800" algn="l" rtl="0" eaLnBrk="1" fontAlgn="base" hangingPunct="1">
        <a:spcBef>
          <a:spcPct val="0"/>
        </a:spcBef>
        <a:spcAft>
          <a:spcPct val="0"/>
        </a:spcAft>
        <a:defRPr sz="38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3200">
          <a:solidFill>
            <a:schemeClr val="tx1"/>
          </a:solidFill>
          <a:latin typeface="+mn-lt"/>
        </a:defRPr>
      </a:lvl2pPr>
      <a:lvl3pPr marL="1143000" indent="-228600" algn="l" rtl="0" eaLnBrk="1" fontAlgn="base" hangingPunct="1">
        <a:spcBef>
          <a:spcPct val="20000"/>
        </a:spcBef>
        <a:spcAft>
          <a:spcPct val="0"/>
        </a:spcAft>
        <a:buChar char="•"/>
        <a:defRPr sz="3200">
          <a:solidFill>
            <a:schemeClr val="tx1"/>
          </a:solidFill>
          <a:latin typeface="+mn-lt"/>
        </a:defRPr>
      </a:lvl3pPr>
      <a:lvl4pPr marL="1600200" indent="-228600" algn="l" rtl="0" eaLnBrk="1" fontAlgn="base" hangingPunct="1">
        <a:spcBef>
          <a:spcPct val="20000"/>
        </a:spcBef>
        <a:spcAft>
          <a:spcPct val="0"/>
        </a:spcAft>
        <a:buChar char="–"/>
        <a:defRPr sz="3200">
          <a:solidFill>
            <a:schemeClr val="tx1"/>
          </a:solidFill>
          <a:latin typeface="+mn-lt"/>
        </a:defRPr>
      </a:lvl4pPr>
      <a:lvl5pPr marL="2057400" indent="-228600" algn="l" rtl="0" eaLnBrk="1" fontAlgn="base" hangingPunct="1">
        <a:spcBef>
          <a:spcPct val="20000"/>
        </a:spcBef>
        <a:spcAft>
          <a:spcPct val="0"/>
        </a:spcAft>
        <a:buChar char="»"/>
        <a:defRPr sz="3200">
          <a:solidFill>
            <a:schemeClr val="tx1"/>
          </a:solidFill>
          <a:latin typeface="+mn-lt"/>
        </a:defRPr>
      </a:lvl5pPr>
      <a:lvl6pPr marL="2514600" indent="-228600" algn="l" rtl="0" eaLnBrk="1" fontAlgn="base" hangingPunct="1">
        <a:spcBef>
          <a:spcPct val="20000"/>
        </a:spcBef>
        <a:spcAft>
          <a:spcPct val="0"/>
        </a:spcAft>
        <a:buChar char="»"/>
        <a:defRPr sz="3200">
          <a:solidFill>
            <a:schemeClr val="tx1"/>
          </a:solidFill>
          <a:latin typeface="+mn-lt"/>
        </a:defRPr>
      </a:lvl6pPr>
      <a:lvl7pPr marL="2971800" indent="-228600" algn="l" rtl="0" eaLnBrk="1" fontAlgn="base" hangingPunct="1">
        <a:spcBef>
          <a:spcPct val="20000"/>
        </a:spcBef>
        <a:spcAft>
          <a:spcPct val="0"/>
        </a:spcAft>
        <a:buChar char="»"/>
        <a:defRPr sz="3200">
          <a:solidFill>
            <a:schemeClr val="tx1"/>
          </a:solidFill>
          <a:latin typeface="+mn-lt"/>
        </a:defRPr>
      </a:lvl7pPr>
      <a:lvl8pPr marL="3429000" indent="-228600" algn="l" rtl="0" eaLnBrk="1" fontAlgn="base" hangingPunct="1">
        <a:spcBef>
          <a:spcPct val="20000"/>
        </a:spcBef>
        <a:spcAft>
          <a:spcPct val="0"/>
        </a:spcAft>
        <a:buChar char="»"/>
        <a:defRPr sz="3200">
          <a:solidFill>
            <a:schemeClr val="tx1"/>
          </a:solidFill>
          <a:latin typeface="+mn-lt"/>
        </a:defRPr>
      </a:lvl8pPr>
      <a:lvl9pPr marL="3886200" indent="-228600" algn="l" rtl="0" eaLnBrk="1" fontAlgn="base" hangingPunct="1">
        <a:spcBef>
          <a:spcPct val="20000"/>
        </a:spcBef>
        <a:spcAft>
          <a:spcPct val="0"/>
        </a:spcAft>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n>
                  <a:solidFill>
                    <a:srgbClr val="002060"/>
                  </a:solidFill>
                </a:ln>
                <a:solidFill>
                  <a:srgbClr val="002060"/>
                </a:solidFill>
                <a:effectLst>
                  <a:outerShdw blurRad="38100" dist="38100" dir="2700000" algn="tl">
                    <a:srgbClr val="000000">
                      <a:alpha val="43137"/>
                    </a:srgbClr>
                  </a:outerShdw>
                </a:effectLst>
              </a:rPr>
              <a:t>2015 VSC WORKSHOP</a:t>
            </a:r>
            <a:endParaRPr lang="en-US" dirty="0">
              <a:ln>
                <a:solidFill>
                  <a:srgbClr val="002060"/>
                </a:solidFill>
              </a:ln>
              <a:solidFill>
                <a:srgbClr val="00206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457199" y="5943600"/>
            <a:ext cx="8235863" cy="533400"/>
          </a:xfrm>
        </p:spPr>
        <p:txBody>
          <a:bodyPr/>
          <a:lstStyle/>
          <a:p>
            <a:r>
              <a:rPr lang="en-US" sz="2000" dirty="0" smtClean="0">
                <a:ln>
                  <a:solidFill>
                    <a:srgbClr val="002060"/>
                  </a:solidFill>
                </a:ln>
              </a:rPr>
              <a:t>Presented by: The National Directorate of Vessel Examination and Recreational Boating Safety Visitation Programs</a:t>
            </a:r>
            <a:endParaRPr lang="en-US" sz="2000" dirty="0">
              <a:ln>
                <a:solidFill>
                  <a:srgbClr val="002060"/>
                </a:solidFill>
              </a:ln>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2315" y="1241288"/>
            <a:ext cx="1816980" cy="187769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007" y="1426045"/>
            <a:ext cx="1263917" cy="1263917"/>
          </a:xfrm>
          <a:prstGeom prst="rect">
            <a:avLst/>
          </a:prstGeom>
        </p:spPr>
      </p:pic>
      <p:pic>
        <p:nvPicPr>
          <p:cNvPr id="5122" name="Picture 2" descr="C:\Users\Michael\Downloads\AUX_4_at_2in.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8661" y="1425441"/>
            <a:ext cx="1263917" cy="1263917"/>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4" descr="Image result for uscg log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AutoShape 6" descr="Image result for uscg logo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99994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effectLst>
                  <a:outerShdw blurRad="38100" dist="38100" dir="2700000" algn="tl">
                    <a:srgbClr val="000000">
                      <a:alpha val="43137"/>
                    </a:srgbClr>
                  </a:outerShdw>
                </a:effectLst>
              </a:rPr>
              <a:t>“Must”</a:t>
            </a:r>
            <a:endParaRPr lang="en-US"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465544" y="1642998"/>
            <a:ext cx="7352779" cy="3906033"/>
          </a:xfrm>
        </p:spPr>
        <p:txBody>
          <a:bodyPr/>
          <a:lstStyle/>
          <a:p>
            <a:pPr marL="0" indent="0" algn="ctr">
              <a:buNone/>
            </a:pPr>
            <a:r>
              <a:rPr lang="en-US" sz="2400" dirty="0"/>
              <a:t>The word </a:t>
            </a:r>
            <a:r>
              <a:rPr lang="en-US" sz="2400" i="1" dirty="0">
                <a:solidFill>
                  <a:srgbClr val="FF0000"/>
                </a:solidFill>
              </a:rPr>
              <a:t>must</a:t>
            </a:r>
            <a:r>
              <a:rPr lang="en-US" sz="2400" i="1" dirty="0"/>
              <a:t> </a:t>
            </a:r>
            <a:r>
              <a:rPr lang="en-US" sz="2400" dirty="0"/>
              <a:t>is used to signify that a vessel has to carry a specific piece of equipment, or that the equipment has to be labeled or used in a specific way in order to meet U.S. Coast Guard standards and to qualify for a vessel safety check </a:t>
            </a:r>
            <a:r>
              <a:rPr lang="en-US" sz="2400" dirty="0" smtClean="0"/>
              <a:t>decal. </a:t>
            </a:r>
            <a:endParaRPr lang="en-US" sz="2400" dirty="0"/>
          </a:p>
          <a:p>
            <a:pPr marL="0" indent="0" algn="ctr">
              <a:buNone/>
            </a:pPr>
            <a:endParaRPr lang="en-US" sz="2000" dirty="0" smtClean="0">
              <a:solidFill>
                <a:srgbClr val="FF0000"/>
              </a:solidFill>
            </a:endParaRPr>
          </a:p>
          <a:p>
            <a:pPr marL="0" indent="0" algn="ctr">
              <a:buNone/>
            </a:pPr>
            <a:r>
              <a:rPr lang="en-US" sz="2000" dirty="0" smtClean="0">
                <a:solidFill>
                  <a:schemeClr val="accent1">
                    <a:lumMod val="50000"/>
                  </a:schemeClr>
                </a:solidFill>
              </a:rPr>
              <a:t>Example</a:t>
            </a:r>
            <a:r>
              <a:rPr lang="en-US" sz="2000" dirty="0">
                <a:solidFill>
                  <a:schemeClr val="accent1">
                    <a:lumMod val="50000"/>
                  </a:schemeClr>
                </a:solidFill>
              </a:rPr>
              <a:t>: “To qualify, a life jacket </a:t>
            </a:r>
            <a:r>
              <a:rPr lang="en-US" sz="2000" b="1" i="1" dirty="0">
                <a:solidFill>
                  <a:srgbClr val="FF0000"/>
                </a:solidFill>
              </a:rPr>
              <a:t>must</a:t>
            </a:r>
            <a:r>
              <a:rPr lang="en-US" sz="2000" dirty="0">
                <a:solidFill>
                  <a:schemeClr val="accent1">
                    <a:lumMod val="50000"/>
                  </a:schemeClr>
                </a:solidFill>
              </a:rPr>
              <a:t> be in good and serviceable condition and contain a label showing that it has been </a:t>
            </a:r>
            <a:r>
              <a:rPr lang="en-US" sz="2000" dirty="0" smtClean="0">
                <a:solidFill>
                  <a:schemeClr val="accent1">
                    <a:lumMod val="50000"/>
                  </a:schemeClr>
                </a:solidFill>
              </a:rPr>
              <a:t>approved by </a:t>
            </a:r>
            <a:r>
              <a:rPr lang="en-US" sz="2000" dirty="0">
                <a:solidFill>
                  <a:schemeClr val="accent1">
                    <a:lumMod val="50000"/>
                  </a:schemeClr>
                </a:solidFill>
              </a:rPr>
              <a:t>the U.S. Coast Guard.” </a:t>
            </a:r>
          </a:p>
          <a:p>
            <a:endParaRPr lang="en-US" dirty="0"/>
          </a:p>
        </p:txBody>
      </p:sp>
    </p:spTree>
    <p:extLst>
      <p:ext uri="{BB962C8B-B14F-4D97-AF65-F5344CB8AC3E}">
        <p14:creationId xmlns:p14="http://schemas.microsoft.com/office/powerpoint/2010/main" val="3218628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2060"/>
                </a:solidFill>
                <a:effectLst>
                  <a:outerShdw blurRad="38100" dist="38100" dir="2700000" algn="tl">
                    <a:srgbClr val="000000">
                      <a:alpha val="43137"/>
                    </a:srgbClr>
                  </a:outerShdw>
                </a:effectLst>
              </a:rPr>
              <a:t>Reviewing the Manual</a:t>
            </a:r>
            <a:endParaRPr lang="en-US"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295400" y="1304795"/>
            <a:ext cx="7696200" cy="3943611"/>
          </a:xfrm>
        </p:spPr>
        <p:txBody>
          <a:bodyPr/>
          <a:lstStyle/>
          <a:p>
            <a:pPr marL="0" indent="0" algn="ctr">
              <a:buNone/>
            </a:pPr>
            <a:endParaRPr lang="en-US" sz="2400" b="1" dirty="0" smtClean="0">
              <a:solidFill>
                <a:schemeClr val="accent1">
                  <a:lumMod val="50000"/>
                </a:schemeClr>
              </a:solidFill>
            </a:endParaRPr>
          </a:p>
          <a:p>
            <a:pPr marL="0" indent="0" algn="ctr">
              <a:buNone/>
            </a:pPr>
            <a:r>
              <a:rPr lang="en-US" sz="2400" dirty="0" smtClean="0"/>
              <a:t>The next time you review the manual, remember to keep the four words we just discussed in mind.</a:t>
            </a:r>
          </a:p>
          <a:p>
            <a:pPr marL="0" indent="0" algn="ctr">
              <a:buNone/>
            </a:pPr>
            <a:endParaRPr lang="en-US" sz="2400" b="1" dirty="0" smtClean="0">
              <a:solidFill>
                <a:schemeClr val="accent1">
                  <a:lumMod val="50000"/>
                </a:schemeClr>
              </a:solidFill>
            </a:endParaRPr>
          </a:p>
          <a:p>
            <a:pPr marL="0" indent="0" algn="ctr">
              <a:buNone/>
            </a:pPr>
            <a:r>
              <a:rPr lang="en-US" sz="2400" b="1" dirty="0" smtClean="0">
                <a:solidFill>
                  <a:srgbClr val="FF0000"/>
                </a:solidFill>
              </a:rPr>
              <a:t>SHALL </a:t>
            </a:r>
            <a:r>
              <a:rPr lang="en-US" sz="2400" b="1" dirty="0" smtClean="0"/>
              <a:t>–</a:t>
            </a:r>
            <a:r>
              <a:rPr lang="en-US" sz="2400" b="1" dirty="0" smtClean="0">
                <a:solidFill>
                  <a:srgbClr val="FF0000"/>
                </a:solidFill>
              </a:rPr>
              <a:t> MAY </a:t>
            </a:r>
            <a:r>
              <a:rPr lang="en-US" sz="2400" b="1" dirty="0" smtClean="0"/>
              <a:t>–</a:t>
            </a:r>
            <a:r>
              <a:rPr lang="en-US" sz="2400" b="1" dirty="0" smtClean="0">
                <a:solidFill>
                  <a:srgbClr val="FF0000"/>
                </a:solidFill>
              </a:rPr>
              <a:t> SHOULD </a:t>
            </a:r>
            <a:r>
              <a:rPr lang="en-US" sz="2400" b="1" dirty="0" smtClean="0"/>
              <a:t>–</a:t>
            </a:r>
            <a:r>
              <a:rPr lang="en-US" sz="2400" b="1" dirty="0" smtClean="0">
                <a:solidFill>
                  <a:srgbClr val="FF0000"/>
                </a:solidFill>
              </a:rPr>
              <a:t> MUST</a:t>
            </a:r>
          </a:p>
          <a:p>
            <a:pPr marL="0" indent="0" algn="ctr">
              <a:buNone/>
            </a:pPr>
            <a:endParaRPr lang="en-US" sz="2400" b="1" dirty="0" smtClean="0">
              <a:solidFill>
                <a:srgbClr val="FF0000"/>
              </a:solidFill>
            </a:endParaRPr>
          </a:p>
          <a:p>
            <a:pPr marL="0" indent="0" algn="ctr">
              <a:buNone/>
            </a:pPr>
            <a:r>
              <a:rPr lang="en-US" sz="2400" dirty="0" smtClean="0"/>
              <a:t>They will help you gain a better understanding in the intent of the vessel </a:t>
            </a:r>
            <a:r>
              <a:rPr lang="en-US" sz="2400" dirty="0"/>
              <a:t>s</a:t>
            </a:r>
            <a:r>
              <a:rPr lang="en-US" sz="2400" dirty="0" smtClean="0"/>
              <a:t>afety </a:t>
            </a:r>
            <a:r>
              <a:rPr lang="en-US" sz="2400" dirty="0"/>
              <a:t>c</a:t>
            </a:r>
            <a:r>
              <a:rPr lang="en-US" sz="2400" dirty="0" smtClean="0"/>
              <a:t>heck and hopefully do away with previous gray areas.</a:t>
            </a:r>
            <a:endParaRPr lang="en-US" dirty="0"/>
          </a:p>
        </p:txBody>
      </p:sp>
    </p:spTree>
    <p:extLst>
      <p:ext uri="{BB962C8B-B14F-4D97-AF65-F5344CB8AC3E}">
        <p14:creationId xmlns:p14="http://schemas.microsoft.com/office/powerpoint/2010/main" val="454068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2060"/>
                </a:solidFill>
                <a:effectLst>
                  <a:outerShdw blurRad="38100" dist="38100" dir="2700000" algn="tl">
                    <a:srgbClr val="000000">
                      <a:alpha val="43137"/>
                    </a:srgbClr>
                  </a:outerShdw>
                </a:effectLst>
              </a:rPr>
              <a:t>New Chapters in the Manual</a:t>
            </a:r>
            <a:endParaRPr lang="en-US"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853852" y="1655524"/>
            <a:ext cx="6588690" cy="3743195"/>
          </a:xfrm>
        </p:spPr>
        <p:txBody>
          <a:bodyPr/>
          <a:lstStyle/>
          <a:p>
            <a:pPr marL="0" indent="0" algn="ctr">
              <a:buNone/>
            </a:pPr>
            <a:r>
              <a:rPr lang="en-US" sz="2800" b="1" dirty="0" smtClean="0"/>
              <a:t>Chapter 5: Paddle Craft </a:t>
            </a:r>
          </a:p>
          <a:p>
            <a:pPr marL="0" indent="0" algn="ctr">
              <a:buNone/>
            </a:pPr>
            <a:r>
              <a:rPr lang="en-US" sz="2800" b="1" dirty="0" smtClean="0"/>
              <a:t>Chapter 6: Operational Facilities </a:t>
            </a:r>
          </a:p>
          <a:p>
            <a:endParaRPr lang="en-US" sz="2400" b="1" dirty="0">
              <a:solidFill>
                <a:srgbClr val="FF0000"/>
              </a:solidFill>
            </a:endParaRPr>
          </a:p>
          <a:p>
            <a:pPr marL="0" indent="0" algn="ctr">
              <a:buNone/>
            </a:pPr>
            <a:r>
              <a:rPr lang="en-US" sz="2400" b="1" dirty="0" smtClean="0">
                <a:solidFill>
                  <a:srgbClr val="FF0000"/>
                </a:solidFill>
              </a:rPr>
              <a:t>Rather than needing to refer to a separate manual or addendum, everything is located in one clear and concise location. This will make it easier for new members training to be a Vessel Examiner.</a:t>
            </a:r>
            <a:endParaRPr lang="en-US" dirty="0"/>
          </a:p>
        </p:txBody>
      </p:sp>
    </p:spTree>
    <p:extLst>
      <p:ext uri="{BB962C8B-B14F-4D97-AF65-F5344CB8AC3E}">
        <p14:creationId xmlns:p14="http://schemas.microsoft.com/office/powerpoint/2010/main" val="1690060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2060"/>
                </a:solidFill>
                <a:effectLst>
                  <a:outerShdw blurRad="38100" dist="38100" dir="2700000" algn="tl">
                    <a:srgbClr val="000000">
                      <a:alpha val="43137"/>
                    </a:srgbClr>
                  </a:outerShdw>
                </a:effectLst>
              </a:rPr>
              <a:t>Chapter 5 – Paddle Craft</a:t>
            </a:r>
            <a:endParaRPr lang="en-US"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295400" y="1755732"/>
            <a:ext cx="7696200" cy="3592882"/>
          </a:xfrm>
        </p:spPr>
        <p:txBody>
          <a:bodyPr/>
          <a:lstStyle/>
          <a:p>
            <a:pPr marL="0" indent="0" algn="ctr">
              <a:buNone/>
            </a:pPr>
            <a:r>
              <a:rPr lang="en-US" sz="2400" b="1" dirty="0" smtClean="0"/>
              <a:t>This chapter outlines specific paddle </a:t>
            </a:r>
            <a:r>
              <a:rPr lang="en-US" sz="2400" b="1" dirty="0"/>
              <a:t>c</a:t>
            </a:r>
            <a:r>
              <a:rPr lang="en-US" sz="2400" b="1" dirty="0" smtClean="0"/>
              <a:t>raft VSC requirements and provides valuable information for the Vessel Examiner not familiar with paddle </a:t>
            </a:r>
            <a:r>
              <a:rPr lang="en-US" sz="2400" b="1" dirty="0"/>
              <a:t>c</a:t>
            </a:r>
            <a:r>
              <a:rPr lang="en-US" sz="2400" b="1" dirty="0" smtClean="0"/>
              <a:t>raft.</a:t>
            </a:r>
            <a:endParaRPr lang="en-US" sz="2400" b="1" dirty="0"/>
          </a:p>
          <a:p>
            <a:pPr marL="0" indent="0" algn="ctr">
              <a:buNone/>
            </a:pPr>
            <a:endParaRPr lang="en-US" sz="2400" b="1" dirty="0" smtClean="0"/>
          </a:p>
          <a:p>
            <a:pPr marL="0" indent="0" algn="ctr">
              <a:buNone/>
            </a:pPr>
            <a:r>
              <a:rPr lang="en-US" sz="2400" b="1" dirty="0" smtClean="0"/>
              <a:t>It also provides insight and tips into additional recommended equipment and topics to discuss with paddlers, allowing for a more educational </a:t>
            </a:r>
          </a:p>
          <a:p>
            <a:pPr marL="0" indent="0" algn="ctr">
              <a:buNone/>
            </a:pPr>
            <a:r>
              <a:rPr lang="en-US" sz="2400" b="1" dirty="0" smtClean="0"/>
              <a:t>one-on-one interaction.</a:t>
            </a:r>
            <a:endParaRPr lang="en-US" dirty="0"/>
          </a:p>
          <a:p>
            <a:endParaRPr lang="en-US" dirty="0"/>
          </a:p>
        </p:txBody>
      </p:sp>
    </p:spTree>
    <p:extLst>
      <p:ext uri="{BB962C8B-B14F-4D97-AF65-F5344CB8AC3E}">
        <p14:creationId xmlns:p14="http://schemas.microsoft.com/office/powerpoint/2010/main" val="3551289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5504" y="228600"/>
            <a:ext cx="7696200" cy="762000"/>
          </a:xfrm>
        </p:spPr>
        <p:txBody>
          <a:bodyPr/>
          <a:lstStyle/>
          <a:p>
            <a:r>
              <a:rPr lang="en-US" sz="3600" dirty="0" smtClean="0">
                <a:solidFill>
                  <a:srgbClr val="002060"/>
                </a:solidFill>
                <a:effectLst>
                  <a:outerShdw blurRad="38100" dist="38100" dir="2700000" algn="tl">
                    <a:srgbClr val="000000">
                      <a:alpha val="43137"/>
                    </a:srgbClr>
                  </a:outerShdw>
                </a:effectLst>
              </a:rPr>
              <a:t>Chapter 6 – Operational Facilities</a:t>
            </a:r>
            <a:endParaRPr lang="en-US" sz="3600"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282874" y="1267217"/>
            <a:ext cx="7696200" cy="5105400"/>
          </a:xfrm>
        </p:spPr>
        <p:txBody>
          <a:bodyPr/>
          <a:lstStyle/>
          <a:p>
            <a:pPr marL="0" indent="0" algn="ctr">
              <a:buNone/>
            </a:pPr>
            <a:r>
              <a:rPr lang="en-US" sz="2400" b="1" dirty="0" smtClean="0"/>
              <a:t>This chapter is designed to aid the Vessel Examiner in understanding the related paperwork and requirements necessary to offer a vessel as an Operational Facility.</a:t>
            </a:r>
          </a:p>
          <a:p>
            <a:pPr marL="0" indent="0" algn="ctr">
              <a:buNone/>
            </a:pPr>
            <a:endParaRPr lang="en-US" sz="1100" b="1" dirty="0" smtClean="0"/>
          </a:p>
          <a:p>
            <a:pPr marL="0" indent="0" algn="ctr">
              <a:buNone/>
            </a:pPr>
            <a:r>
              <a:rPr lang="en-US" sz="2400" b="1" dirty="0" smtClean="0"/>
              <a:t>All Operational Facilities must first meet the standards for a vessel </a:t>
            </a:r>
            <a:r>
              <a:rPr lang="en-US" sz="2400" b="1" dirty="0"/>
              <a:t>s</a:t>
            </a:r>
            <a:r>
              <a:rPr lang="en-US" sz="2400" b="1" dirty="0" smtClean="0"/>
              <a:t>afety check, and then are required to meet the Operational Facility requirements as outlined on ANSC form 7003 (ANSC form 7008 for PWC’s)</a:t>
            </a:r>
          </a:p>
          <a:p>
            <a:pPr marL="0" indent="0" algn="ctr">
              <a:buNone/>
            </a:pPr>
            <a:endParaRPr lang="en-US" sz="1400" b="1" dirty="0"/>
          </a:p>
          <a:p>
            <a:pPr marL="0" indent="0" algn="ctr">
              <a:buNone/>
            </a:pPr>
            <a:r>
              <a:rPr lang="en-US" sz="2000" b="1" dirty="0" smtClean="0">
                <a:solidFill>
                  <a:srgbClr val="FF0000"/>
                </a:solidFill>
              </a:rPr>
              <a:t>Note: The District Commander (through the DIRAUX) may specify additional requirements and equipment to support Auxiliary operations. Always check with your specific district for details.</a:t>
            </a:r>
          </a:p>
          <a:p>
            <a:pPr marL="0" indent="0">
              <a:buNone/>
            </a:pPr>
            <a:endParaRPr lang="en-US" dirty="0"/>
          </a:p>
        </p:txBody>
      </p:sp>
    </p:spTree>
    <p:extLst>
      <p:ext uri="{BB962C8B-B14F-4D97-AF65-F5344CB8AC3E}">
        <p14:creationId xmlns:p14="http://schemas.microsoft.com/office/powerpoint/2010/main" val="1062381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2060"/>
                </a:solidFill>
                <a:effectLst>
                  <a:outerShdw blurRad="38100" dist="38100" dir="2700000" algn="tl">
                    <a:srgbClr val="000000">
                      <a:alpha val="43137"/>
                    </a:srgbClr>
                  </a:outerShdw>
                </a:effectLst>
              </a:rPr>
              <a:t>Uniforms</a:t>
            </a:r>
            <a:endParaRPr lang="en-US"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295400" y="1204587"/>
            <a:ext cx="7696200" cy="5105400"/>
          </a:xfrm>
        </p:spPr>
        <p:txBody>
          <a:bodyPr/>
          <a:lstStyle/>
          <a:p>
            <a:pPr marL="0" indent="0" algn="ctr">
              <a:buNone/>
            </a:pPr>
            <a:r>
              <a:rPr lang="en-US" sz="2400" b="1" dirty="0" smtClean="0"/>
              <a:t>Changes in policy:</a:t>
            </a:r>
          </a:p>
          <a:p>
            <a:pPr marL="0" indent="0" algn="ctr">
              <a:buNone/>
            </a:pPr>
            <a:endParaRPr lang="en-US" sz="1050" b="1" dirty="0"/>
          </a:p>
          <a:p>
            <a:pPr marL="0" indent="0" algn="ctr">
              <a:buNone/>
            </a:pPr>
            <a:r>
              <a:rPr lang="en-US" sz="2000" b="1" dirty="0" smtClean="0"/>
              <a:t>Whether </a:t>
            </a:r>
            <a:r>
              <a:rPr lang="en-US" sz="2000" b="1" dirty="0"/>
              <a:t>they </a:t>
            </a:r>
            <a:r>
              <a:rPr lang="en-US" sz="2000" b="1" dirty="0" smtClean="0"/>
              <a:t>are </a:t>
            </a:r>
            <a:r>
              <a:rPr lang="en-US" sz="2000" b="1" dirty="0"/>
              <a:t>members of </a:t>
            </a:r>
            <a:r>
              <a:rPr lang="en-US" sz="2000" b="1" dirty="0" smtClean="0"/>
              <a:t>the </a:t>
            </a:r>
            <a:r>
              <a:rPr lang="en-US" sz="2000" b="1" dirty="0"/>
              <a:t>Auxiliary or </a:t>
            </a:r>
            <a:r>
              <a:rPr lang="en-US" sz="2000" b="1" dirty="0" smtClean="0"/>
              <a:t>the </a:t>
            </a:r>
            <a:r>
              <a:rPr lang="en-US" sz="2000" b="1" dirty="0"/>
              <a:t>Power Squadrons, v</a:t>
            </a:r>
            <a:r>
              <a:rPr lang="en-US" sz="2000" b="1" dirty="0" smtClean="0"/>
              <a:t>essel examiners </a:t>
            </a:r>
            <a:r>
              <a:rPr lang="en-US" sz="2000" b="1" dirty="0" smtClean="0">
                <a:solidFill>
                  <a:srgbClr val="FF0000"/>
                </a:solidFill>
              </a:rPr>
              <a:t>shall</a:t>
            </a:r>
            <a:r>
              <a:rPr lang="en-US" sz="2000" b="1" dirty="0" smtClean="0"/>
              <a:t> </a:t>
            </a:r>
            <a:r>
              <a:rPr lang="en-US" sz="2000" b="1" dirty="0"/>
              <a:t>wear the appropriate </a:t>
            </a:r>
            <a:r>
              <a:rPr lang="en-US" sz="2000" b="1" dirty="0" smtClean="0"/>
              <a:t>uniform or authorized clothing  </a:t>
            </a:r>
            <a:r>
              <a:rPr lang="en-US" sz="2000" b="1" dirty="0"/>
              <a:t>when conducting scheduled v</a:t>
            </a:r>
            <a:r>
              <a:rPr lang="en-US" sz="2000" b="1" dirty="0" smtClean="0"/>
              <a:t>essel </a:t>
            </a:r>
            <a:r>
              <a:rPr lang="en-US" sz="2000" b="1" dirty="0"/>
              <a:t>s</a:t>
            </a:r>
            <a:r>
              <a:rPr lang="en-US" sz="2000" b="1" dirty="0" smtClean="0"/>
              <a:t>afety </a:t>
            </a:r>
            <a:r>
              <a:rPr lang="en-US" sz="2000" b="1" dirty="0"/>
              <a:t>c</a:t>
            </a:r>
            <a:r>
              <a:rPr lang="en-US" sz="2000" b="1" dirty="0" smtClean="0"/>
              <a:t>hecks </a:t>
            </a:r>
            <a:r>
              <a:rPr lang="en-US" sz="2000" b="1" dirty="0"/>
              <a:t>or participating in a Vessel </a:t>
            </a:r>
            <a:r>
              <a:rPr lang="en-US" sz="2000" b="1" dirty="0" smtClean="0"/>
              <a:t>Safety Check </a:t>
            </a:r>
            <a:r>
              <a:rPr lang="en-US" sz="2000" b="1" dirty="0"/>
              <a:t>Day </a:t>
            </a:r>
            <a:r>
              <a:rPr lang="en-US" sz="2000" b="1" dirty="0" smtClean="0"/>
              <a:t>event</a:t>
            </a:r>
            <a:r>
              <a:rPr lang="en-US" sz="2000" b="1" dirty="0"/>
              <a:t>.</a:t>
            </a:r>
            <a:endParaRPr lang="en-US" sz="2000" b="1" dirty="0" smtClean="0"/>
          </a:p>
          <a:p>
            <a:pPr marL="0" indent="0" algn="ctr">
              <a:buNone/>
            </a:pPr>
            <a:endParaRPr lang="en-US" sz="2000" b="1" dirty="0" smtClean="0"/>
          </a:p>
          <a:p>
            <a:pPr marL="0" indent="0" algn="ctr">
              <a:buNone/>
            </a:pPr>
            <a:r>
              <a:rPr lang="en-US" sz="2000" b="1" dirty="0"/>
              <a:t>“The Uniform of the Day for </a:t>
            </a:r>
            <a:r>
              <a:rPr lang="en-US" sz="2000" b="1" dirty="0" smtClean="0"/>
              <a:t>Auxiliarists </a:t>
            </a:r>
            <a:r>
              <a:rPr lang="en-US" sz="2000" b="1" dirty="0"/>
              <a:t>performing v</a:t>
            </a:r>
            <a:r>
              <a:rPr lang="en-US" sz="2000" b="1" dirty="0" smtClean="0"/>
              <a:t>essel  </a:t>
            </a:r>
            <a:r>
              <a:rPr lang="en-US" sz="2000" b="1" dirty="0"/>
              <a:t>s</a:t>
            </a:r>
            <a:r>
              <a:rPr lang="en-US" sz="2000" b="1" dirty="0" smtClean="0"/>
              <a:t>afety  </a:t>
            </a:r>
            <a:r>
              <a:rPr lang="en-US" sz="2000" b="1" dirty="0"/>
              <a:t>c</a:t>
            </a:r>
            <a:r>
              <a:rPr lang="en-US" sz="2000" b="1" dirty="0" smtClean="0"/>
              <a:t>hecks  </a:t>
            </a:r>
            <a:r>
              <a:rPr lang="en-US" sz="2000" b="1" dirty="0"/>
              <a:t>is  the  Operational Dress Uniform (ODU). The optional </a:t>
            </a:r>
            <a:r>
              <a:rPr lang="en-US" sz="2000" b="1" dirty="0" smtClean="0"/>
              <a:t>Vessel Examiner </a:t>
            </a:r>
            <a:r>
              <a:rPr lang="en-US" sz="2000" b="1" dirty="0"/>
              <a:t>polo shirt or the hot weather uniform prescribed in the Auxiliary Manual, COMDTINST  M16790.1  (series) </a:t>
            </a:r>
            <a:r>
              <a:rPr lang="en-US" sz="2000" b="1" dirty="0" smtClean="0">
                <a:solidFill>
                  <a:srgbClr val="FF0000"/>
                </a:solidFill>
              </a:rPr>
              <a:t>may</a:t>
            </a:r>
            <a:r>
              <a:rPr lang="en-US" sz="2000" b="1" dirty="0" smtClean="0"/>
              <a:t> </a:t>
            </a:r>
            <a:r>
              <a:rPr lang="en-US" sz="2000" b="1" dirty="0"/>
              <a:t>be worn while conducting </a:t>
            </a:r>
            <a:r>
              <a:rPr lang="en-US" sz="2000" b="1" dirty="0" smtClean="0"/>
              <a:t>Vessel Safety Checks.”</a:t>
            </a:r>
          </a:p>
          <a:p>
            <a:pPr marL="0" indent="0" algn="ctr">
              <a:buNone/>
            </a:pPr>
            <a:endParaRPr lang="en-US" sz="2000" b="1" dirty="0" smtClean="0"/>
          </a:p>
          <a:p>
            <a:pPr marL="0" indent="0" algn="ctr">
              <a:buNone/>
            </a:pPr>
            <a:r>
              <a:rPr lang="en-US" sz="1800" b="1" dirty="0" smtClean="0"/>
              <a:t>(Districts vary regarding wearing the Hot Weather Uniform)</a:t>
            </a:r>
            <a:endParaRPr lang="en-US" sz="1800" b="1" dirty="0"/>
          </a:p>
          <a:p>
            <a:pPr marL="0" indent="0" algn="ctr">
              <a:buNone/>
            </a:pPr>
            <a:endParaRPr lang="en-US" sz="2400" dirty="0"/>
          </a:p>
        </p:txBody>
      </p:sp>
    </p:spTree>
    <p:extLst>
      <p:ext uri="{BB962C8B-B14F-4D97-AF65-F5344CB8AC3E}">
        <p14:creationId xmlns:p14="http://schemas.microsoft.com/office/powerpoint/2010/main" val="3521838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2060"/>
                </a:solidFill>
                <a:effectLst>
                  <a:outerShdw blurRad="38100" dist="38100" dir="2700000" algn="tl">
                    <a:srgbClr val="000000">
                      <a:alpha val="43137"/>
                    </a:srgbClr>
                  </a:outerShdw>
                </a:effectLst>
              </a:rPr>
              <a:t>Wearing Life Jackets</a:t>
            </a:r>
            <a:endParaRPr lang="en-US"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4581" y="1066800"/>
            <a:ext cx="5899760" cy="5105400"/>
          </a:xfrm>
        </p:spPr>
        <p:txBody>
          <a:bodyPr/>
          <a:lstStyle/>
          <a:p>
            <a:pPr marL="0" indent="0" algn="ctr">
              <a:buNone/>
            </a:pPr>
            <a:r>
              <a:rPr lang="en-US" sz="2400" b="1" dirty="0" smtClean="0"/>
              <a:t>Policy Change:</a:t>
            </a:r>
          </a:p>
          <a:p>
            <a:pPr marL="0" indent="0" algn="ctr">
              <a:buNone/>
            </a:pPr>
            <a:endParaRPr lang="en-US" sz="2000" b="1" dirty="0" smtClean="0"/>
          </a:p>
          <a:p>
            <a:pPr marL="0" indent="0" algn="ctr">
              <a:buNone/>
            </a:pPr>
            <a:r>
              <a:rPr lang="en-US" sz="2400" b="1" dirty="0" smtClean="0"/>
              <a:t>“Auxiliarists </a:t>
            </a:r>
            <a:r>
              <a:rPr lang="en-US" sz="2400" b="1" dirty="0" smtClean="0">
                <a:solidFill>
                  <a:srgbClr val="FF0000"/>
                </a:solidFill>
              </a:rPr>
              <a:t>shall</a:t>
            </a:r>
            <a:r>
              <a:rPr lang="en-US" sz="2400" b="1" dirty="0" smtClean="0"/>
              <a:t> wear a life jacket while conducting vessel </a:t>
            </a:r>
            <a:r>
              <a:rPr lang="en-US" sz="2400" b="1" dirty="0"/>
              <a:t>s</a:t>
            </a:r>
            <a:r>
              <a:rPr lang="en-US" sz="2400" b="1" dirty="0" smtClean="0"/>
              <a:t>afety </a:t>
            </a:r>
            <a:r>
              <a:rPr lang="en-US" sz="2400" b="1" dirty="0"/>
              <a:t>c</a:t>
            </a:r>
            <a:r>
              <a:rPr lang="en-US" sz="2400" b="1" dirty="0" smtClean="0"/>
              <a:t>hecks on vessels that are in the water…and are encouraged to do so during classroom training to promote their use among the boating public.”</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2471" y="4313067"/>
            <a:ext cx="1615857" cy="210153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5893" y="4313067"/>
            <a:ext cx="1645607" cy="2216998"/>
          </a:xfrm>
          <a:prstGeom prst="rect">
            <a:avLst/>
          </a:prstGeom>
        </p:spPr>
      </p:pic>
    </p:spTree>
    <p:extLst>
      <p:ext uri="{BB962C8B-B14F-4D97-AF65-F5344CB8AC3E}">
        <p14:creationId xmlns:p14="http://schemas.microsoft.com/office/powerpoint/2010/main" val="3705236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53861"/>
            <a:ext cx="7696200" cy="762000"/>
          </a:xfrm>
        </p:spPr>
        <p:txBody>
          <a:bodyPr/>
          <a:lstStyle/>
          <a:p>
            <a:pPr algn="ctr"/>
            <a:r>
              <a:rPr lang="en-US" dirty="0" smtClean="0">
                <a:solidFill>
                  <a:srgbClr val="002060"/>
                </a:solidFill>
                <a:effectLst>
                  <a:outerShdw blurRad="38100" dist="38100" dir="2700000" algn="tl">
                    <a:srgbClr val="000000">
                      <a:alpha val="43137"/>
                    </a:srgbClr>
                  </a:outerShdw>
                </a:effectLst>
              </a:rPr>
              <a:t>Certification &amp; Recertification of Vessel Examiners</a:t>
            </a:r>
            <a:endParaRPr lang="en-US"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329841" y="1943622"/>
            <a:ext cx="5699344" cy="3793299"/>
          </a:xfrm>
        </p:spPr>
        <p:txBody>
          <a:bodyPr/>
          <a:lstStyle/>
          <a:p>
            <a:pPr marL="0" indent="0" algn="ctr">
              <a:buNone/>
            </a:pPr>
            <a:r>
              <a:rPr lang="en-US" sz="2800" b="1" dirty="0" smtClean="0"/>
              <a:t>There are no changes.</a:t>
            </a:r>
          </a:p>
          <a:p>
            <a:pPr marL="0" indent="0" algn="ctr">
              <a:buNone/>
            </a:pPr>
            <a:endParaRPr lang="en-US" sz="2800" b="1" dirty="0" smtClean="0"/>
          </a:p>
          <a:p>
            <a:pPr marL="0" indent="0" algn="ctr">
              <a:buNone/>
            </a:pPr>
            <a:r>
              <a:rPr lang="en-US" sz="2800" b="1" dirty="0" smtClean="0"/>
              <a:t>The new manual simply adds clarification.</a:t>
            </a:r>
          </a:p>
          <a:p>
            <a:pPr algn="ctr"/>
            <a:endParaRPr lang="en-US" sz="2800" b="1" dirty="0"/>
          </a:p>
          <a:p>
            <a:pPr marL="0" indent="0" algn="ctr">
              <a:buNone/>
            </a:pPr>
            <a:r>
              <a:rPr lang="en-US" sz="2800" b="1" dirty="0" smtClean="0"/>
              <a:t>Let’s take a minute to review the process.</a:t>
            </a:r>
            <a:endParaRPr lang="en-US" sz="2800" b="1" dirty="0"/>
          </a:p>
        </p:txBody>
      </p:sp>
    </p:spTree>
    <p:extLst>
      <p:ext uri="{BB962C8B-B14F-4D97-AF65-F5344CB8AC3E}">
        <p14:creationId xmlns:p14="http://schemas.microsoft.com/office/powerpoint/2010/main" val="284863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2060"/>
                </a:solidFill>
                <a:effectLst>
                  <a:outerShdw blurRad="38100" dist="38100" dir="2700000" algn="tl">
                    <a:srgbClr val="000000">
                      <a:alpha val="43137"/>
                    </a:srgbClr>
                  </a:outerShdw>
                </a:effectLst>
              </a:rPr>
              <a:t>Initial VE Qualification</a:t>
            </a:r>
            <a:endParaRPr lang="en-US"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295400" y="1367425"/>
            <a:ext cx="7696200" cy="5105400"/>
          </a:xfrm>
        </p:spPr>
        <p:txBody>
          <a:bodyPr/>
          <a:lstStyle/>
          <a:p>
            <a:pPr>
              <a:buFont typeface="Arial" panose="020B0604020202020204" pitchFamily="34" charset="0"/>
              <a:buChar char="•"/>
            </a:pPr>
            <a:r>
              <a:rPr lang="en-US" sz="2400" b="1" dirty="0" smtClean="0"/>
              <a:t>Shall Hold </a:t>
            </a:r>
            <a:r>
              <a:rPr lang="en-US" sz="2400" b="1" dirty="0"/>
              <a:t>“</a:t>
            </a:r>
            <a:r>
              <a:rPr lang="en-US" sz="2400" b="1" dirty="0" smtClean="0"/>
              <a:t>BQ” Status in AUXDATA</a:t>
            </a:r>
          </a:p>
          <a:p>
            <a:pPr lvl="1">
              <a:buFont typeface="Arial" panose="020B0604020202020204" pitchFamily="34" charset="0"/>
              <a:buChar char="•"/>
            </a:pPr>
            <a:r>
              <a:rPr lang="en-US" sz="2000" dirty="0" smtClean="0"/>
              <a:t>Auxiliarists </a:t>
            </a:r>
            <a:r>
              <a:rPr lang="en-US" sz="2000" dirty="0"/>
              <a:t>in AP status may qualify after meeting requirements as outlined in the Auxiliary Manual (COMDTINST </a:t>
            </a:r>
            <a:r>
              <a:rPr lang="en-US" sz="2000" dirty="0" smtClean="0"/>
              <a:t>M 16790.1– ref: 3.D.2.f)</a:t>
            </a:r>
            <a:endParaRPr lang="en-US" sz="2000" dirty="0"/>
          </a:p>
          <a:p>
            <a:r>
              <a:rPr lang="en-US" sz="2400" b="1" dirty="0" smtClean="0"/>
              <a:t>Shall take and pass the open book VE Qualification Examination</a:t>
            </a:r>
          </a:p>
          <a:p>
            <a:pPr lvl="1">
              <a:buFont typeface="Arial" panose="020B0604020202020204" pitchFamily="34" charset="0"/>
              <a:buChar char="•"/>
            </a:pPr>
            <a:r>
              <a:rPr lang="en-US" sz="2000" dirty="0" smtClean="0"/>
              <a:t>Three </a:t>
            </a:r>
            <a:r>
              <a:rPr lang="en-US" sz="2000" dirty="0"/>
              <a:t>(3) hour time limit	</a:t>
            </a:r>
            <a:endParaRPr lang="en-US" sz="2000" dirty="0" smtClean="0"/>
          </a:p>
          <a:p>
            <a:pPr lvl="1">
              <a:buFont typeface="Arial" panose="020B0604020202020204" pitchFamily="34" charset="0"/>
              <a:buChar char="•"/>
            </a:pPr>
            <a:r>
              <a:rPr lang="en-US" sz="2000" dirty="0" smtClean="0"/>
              <a:t>Passing </a:t>
            </a:r>
            <a:r>
              <a:rPr lang="en-US" sz="2000" dirty="0"/>
              <a:t>score of 90%</a:t>
            </a:r>
          </a:p>
          <a:p>
            <a:r>
              <a:rPr lang="en-US" sz="2400" b="1" dirty="0" smtClean="0"/>
              <a:t>Shall conduct five (5) VSC’s under the supervision of a certified VE</a:t>
            </a:r>
            <a:endParaRPr lang="en-US" sz="2400" b="1" dirty="0"/>
          </a:p>
          <a:p>
            <a:pPr lvl="1">
              <a:buFont typeface="Arial" panose="020B0604020202020204" pitchFamily="34" charset="0"/>
              <a:buChar char="•"/>
            </a:pPr>
            <a:r>
              <a:rPr lang="en-US" sz="2000" dirty="0" smtClean="0"/>
              <a:t>Examinations </a:t>
            </a:r>
            <a:r>
              <a:rPr lang="en-US" sz="2000" dirty="0"/>
              <a:t>using ANSC Form 7012A </a:t>
            </a:r>
            <a:r>
              <a:rPr lang="en-US" sz="2000" dirty="0" smtClean="0"/>
              <a:t>are </a:t>
            </a:r>
            <a:r>
              <a:rPr lang="en-US" sz="2000" dirty="0"/>
              <a:t>NOT authorized</a:t>
            </a:r>
          </a:p>
          <a:p>
            <a:r>
              <a:rPr lang="en-US" sz="2400" b="1" dirty="0" smtClean="0"/>
              <a:t>During the qualification process the certified VE is credited with the VSC’s performed </a:t>
            </a:r>
            <a:endParaRPr lang="en-US" sz="2400" b="1" dirty="0"/>
          </a:p>
          <a:p>
            <a:endParaRPr lang="en-US" dirty="0"/>
          </a:p>
        </p:txBody>
      </p:sp>
    </p:spTree>
    <p:extLst>
      <p:ext uri="{BB962C8B-B14F-4D97-AF65-F5344CB8AC3E}">
        <p14:creationId xmlns:p14="http://schemas.microsoft.com/office/powerpoint/2010/main" val="2729342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2060"/>
                </a:solidFill>
                <a:effectLst>
                  <a:outerShdw blurRad="38100" dist="38100" dir="2700000" algn="tl">
                    <a:srgbClr val="000000">
                      <a:alpha val="43137"/>
                    </a:srgbClr>
                  </a:outerShdw>
                </a:effectLst>
              </a:rPr>
              <a:t>Annual Certification</a:t>
            </a:r>
            <a:endParaRPr lang="en-US"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270348" y="1455108"/>
            <a:ext cx="7696200" cy="2753638"/>
          </a:xfrm>
        </p:spPr>
        <p:txBody>
          <a:bodyPr/>
          <a:lstStyle/>
          <a:p>
            <a:r>
              <a:rPr lang="en-US" sz="2400" b="1" dirty="0" smtClean="0"/>
              <a:t>Complete a minimum of five (5) Vessel Safety Checks using ANSC forms 7012/7012a. This also includes OPFAC inspections</a:t>
            </a:r>
          </a:p>
          <a:p>
            <a:r>
              <a:rPr lang="en-US" sz="2400" b="1" dirty="0" smtClean="0"/>
              <a:t>Completion of a mandatory workshop, if so designated by NEXCOM</a:t>
            </a:r>
          </a:p>
          <a:p>
            <a:r>
              <a:rPr lang="en-US" sz="2400" b="1" dirty="0" smtClean="0"/>
              <a:t>Vessel Examiners would be notified well in advance</a:t>
            </a:r>
            <a:endParaRPr lang="en-US" b="1" dirty="0"/>
          </a:p>
        </p:txBody>
      </p:sp>
      <p:pic>
        <p:nvPicPr>
          <p:cNvPr id="3074" name="Picture 2" descr="C:\Users\Michael\AppData\Local\Microsoft\Windows\Temporary Internet Files\Content.IE5\BW97DK4V\MC90029793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70478" y="4155973"/>
            <a:ext cx="1201522" cy="17026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97676" y="4835047"/>
            <a:ext cx="3269293" cy="954107"/>
          </a:xfrm>
          <a:prstGeom prst="rect">
            <a:avLst/>
          </a:prstGeom>
          <a:noFill/>
        </p:spPr>
        <p:txBody>
          <a:bodyPr wrap="square" rtlCol="0">
            <a:spAutoFit/>
          </a:bodyPr>
          <a:lstStyle/>
          <a:p>
            <a:pPr algn="ctr"/>
            <a:r>
              <a:rPr lang="en-US" sz="2400" b="1" dirty="0" smtClean="0">
                <a:solidFill>
                  <a:srgbClr val="FF0000"/>
                </a:solidFill>
                <a:effectLst>
                  <a:outerShdw blurRad="38100" dist="38100" dir="2700000" algn="tl">
                    <a:srgbClr val="000000">
                      <a:alpha val="43137"/>
                    </a:srgbClr>
                  </a:outerShdw>
                </a:effectLst>
              </a:rPr>
              <a:t>Minimum of</a:t>
            </a:r>
          </a:p>
          <a:p>
            <a:r>
              <a:rPr lang="en-US" sz="3200" b="1" dirty="0" smtClean="0">
                <a:solidFill>
                  <a:srgbClr val="FF0000"/>
                </a:solidFill>
                <a:effectLst>
                  <a:outerShdw blurRad="38100" dist="38100" dir="2700000" algn="tl">
                    <a:srgbClr val="000000">
                      <a:alpha val="43137"/>
                    </a:srgbClr>
                  </a:outerShdw>
                </a:effectLst>
              </a:rPr>
              <a:t>VSC’s Annually</a:t>
            </a:r>
            <a:endParaRPr lang="en-US" sz="32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6200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41334"/>
            <a:ext cx="7696200" cy="762000"/>
          </a:xfrm>
        </p:spPr>
        <p:txBody>
          <a:bodyPr/>
          <a:lstStyle/>
          <a:p>
            <a:pPr algn="ctr"/>
            <a:r>
              <a:rPr lang="en-US" dirty="0" smtClean="0">
                <a:solidFill>
                  <a:srgbClr val="002060"/>
                </a:solidFill>
                <a:effectLst>
                  <a:outerShdw blurRad="38100" dist="38100" dir="2700000" algn="tl">
                    <a:srgbClr val="000000">
                      <a:alpha val="43137"/>
                    </a:srgbClr>
                  </a:outerShdw>
                </a:effectLst>
              </a:rPr>
              <a:t>Workshop Objectives</a:t>
            </a:r>
            <a:endParaRPr lang="en-US"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90805" y="1492685"/>
            <a:ext cx="7102258" cy="5105400"/>
          </a:xfrm>
        </p:spPr>
        <p:txBody>
          <a:bodyPr/>
          <a:lstStyle/>
          <a:p>
            <a:pPr>
              <a:lnSpc>
                <a:spcPct val="90000"/>
              </a:lnSpc>
              <a:buSzPct val="100000"/>
              <a:buFont typeface="Wingdings" pitchFamily="2" charset="2"/>
              <a:buChar char=""/>
            </a:pPr>
            <a:r>
              <a:rPr lang="en-US" altLang="en-US" sz="2400" b="1" dirty="0" smtClean="0">
                <a:ea typeface="Arial Unicode MS" pitchFamily="34" charset="-128"/>
                <a:cs typeface="Arial Unicode MS" pitchFamily="34" charset="-128"/>
              </a:rPr>
              <a:t>To provide our Vessel Examiners with the most current, up-to-date rules, regulations, and laws available to assist them in educating the recreational boater during  vessel </a:t>
            </a:r>
            <a:r>
              <a:rPr lang="en-US" altLang="en-US" sz="2400" b="1" dirty="0">
                <a:ea typeface="Arial Unicode MS" pitchFamily="34" charset="-128"/>
                <a:cs typeface="Arial Unicode MS" pitchFamily="34" charset="-128"/>
              </a:rPr>
              <a:t>s</a:t>
            </a:r>
            <a:r>
              <a:rPr lang="en-US" altLang="en-US" sz="2400" b="1" dirty="0" smtClean="0">
                <a:ea typeface="Arial Unicode MS" pitchFamily="34" charset="-128"/>
                <a:cs typeface="Arial Unicode MS" pitchFamily="34" charset="-128"/>
              </a:rPr>
              <a:t>afety </a:t>
            </a:r>
            <a:r>
              <a:rPr lang="en-US" altLang="en-US" sz="2400" b="1" dirty="0">
                <a:ea typeface="Arial Unicode MS" pitchFamily="34" charset="-128"/>
                <a:cs typeface="Arial Unicode MS" pitchFamily="34" charset="-128"/>
              </a:rPr>
              <a:t>c</a:t>
            </a:r>
            <a:r>
              <a:rPr lang="en-US" altLang="en-US" sz="2400" b="1" dirty="0" smtClean="0">
                <a:ea typeface="Arial Unicode MS" pitchFamily="34" charset="-128"/>
                <a:cs typeface="Arial Unicode MS" pitchFamily="34" charset="-128"/>
              </a:rPr>
              <a:t>hecks</a:t>
            </a:r>
          </a:p>
          <a:p>
            <a:pPr>
              <a:lnSpc>
                <a:spcPct val="90000"/>
              </a:lnSpc>
              <a:buSzPct val="100000"/>
              <a:buFont typeface="Wingdings" pitchFamily="2" charset="2"/>
              <a:buChar char=""/>
            </a:pPr>
            <a:endParaRPr lang="en-US" altLang="en-US" sz="2400" b="1" dirty="0">
              <a:ea typeface="Arial Unicode MS" pitchFamily="34" charset="-128"/>
              <a:cs typeface="Arial Unicode MS" pitchFamily="34" charset="-128"/>
            </a:endParaRPr>
          </a:p>
          <a:p>
            <a:pPr>
              <a:lnSpc>
                <a:spcPct val="90000"/>
              </a:lnSpc>
              <a:buSzPct val="100000"/>
              <a:buFont typeface="Wingdings" pitchFamily="2" charset="2"/>
              <a:buChar char=""/>
            </a:pPr>
            <a:r>
              <a:rPr lang="en-US" altLang="en-US" sz="2400" b="1" dirty="0" smtClean="0">
                <a:ea typeface="Arial Unicode MS" pitchFamily="34" charset="-128"/>
                <a:cs typeface="Arial Unicode MS" pitchFamily="34" charset="-128"/>
              </a:rPr>
              <a:t>This year we have tailored the workshop to review the recent changes/additions outlined in the NEW Vessel Safety Check Manual (COMDTINST M16796.8A)</a:t>
            </a:r>
          </a:p>
          <a:p>
            <a:endParaRPr lang="en-US" sz="2400" b="1" dirty="0" smtClean="0"/>
          </a:p>
          <a:p>
            <a:pPr>
              <a:buFont typeface="Wingdings" panose="05000000000000000000" pitchFamily="2" charset="2"/>
              <a:buChar char="§"/>
            </a:pPr>
            <a:r>
              <a:rPr lang="en-US" sz="2400" b="1" dirty="0" smtClean="0"/>
              <a:t>There are several subtle, and important changes in the manual that will be discussed</a:t>
            </a:r>
            <a:endParaRPr lang="en-US" dirty="0"/>
          </a:p>
        </p:txBody>
      </p:sp>
    </p:spTree>
    <p:extLst>
      <p:ext uri="{BB962C8B-B14F-4D97-AF65-F5344CB8AC3E}">
        <p14:creationId xmlns:p14="http://schemas.microsoft.com/office/powerpoint/2010/main" val="137703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effectLst>
                  <a:outerShdw blurRad="38100" dist="38100" dir="2700000" algn="tl">
                    <a:srgbClr val="000000">
                      <a:alpha val="43137"/>
                    </a:srgbClr>
                  </a:outerShdw>
                </a:effectLst>
              </a:rPr>
              <a:t>Recertification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295400" y="1066800"/>
            <a:ext cx="7696200" cy="3968663"/>
          </a:xfrm>
        </p:spPr>
        <p:txBody>
          <a:bodyPr/>
          <a:lstStyle/>
          <a:p>
            <a:pPr>
              <a:buFont typeface="Arial" panose="020B0604020202020204" pitchFamily="34" charset="0"/>
              <a:buChar char="•"/>
            </a:pPr>
            <a:r>
              <a:rPr lang="en-US" sz="2000" b="1" dirty="0" smtClean="0"/>
              <a:t>“If any qualified vessel examiner fails to perform the annual certification procedures within the last year, they must complete two satisfactory vessel safety checks, as a trainee, under the supervision of a certified vessel examiner utilizing the Vessel Safety Check, Form ANSC 7012.  Paddle craft examinations using ANSC 7012 A are not authorized.” Performing OPFAC inspections are also counted toward the required examinations.</a:t>
            </a:r>
          </a:p>
          <a:p>
            <a:r>
              <a:rPr lang="en-US" sz="2000" b="1" dirty="0" smtClean="0"/>
              <a:t>“</a:t>
            </a:r>
            <a:r>
              <a:rPr lang="en-US" sz="2000" b="1" dirty="0"/>
              <a:t>Only the certified vessel examiner receives the credit for the two recertification vessel safety checks.” </a:t>
            </a:r>
          </a:p>
          <a:p>
            <a:r>
              <a:rPr lang="en-US" sz="2000" b="1" dirty="0" smtClean="0"/>
              <a:t>“The Auxiliarist must then complete the annual certification procedures to retain certification for the following year.” </a:t>
            </a:r>
          </a:p>
          <a:p>
            <a:pPr marL="0" indent="0">
              <a:buNone/>
            </a:pPr>
            <a:endParaRPr lang="en-US" dirty="0"/>
          </a:p>
        </p:txBody>
      </p:sp>
      <p:sp>
        <p:nvSpPr>
          <p:cNvPr id="4" name="TextBox 3"/>
          <p:cNvSpPr txBox="1"/>
          <p:nvPr/>
        </p:nvSpPr>
        <p:spPr>
          <a:xfrm>
            <a:off x="2154478" y="5012197"/>
            <a:ext cx="801666" cy="1446550"/>
          </a:xfrm>
          <a:prstGeom prst="rect">
            <a:avLst/>
          </a:prstGeom>
          <a:noFill/>
        </p:spPr>
        <p:txBody>
          <a:bodyPr wrap="square" rtlCol="0">
            <a:spAutoFit/>
          </a:bodyPr>
          <a:lstStyle/>
          <a:p>
            <a:r>
              <a:rPr lang="en-US" sz="8800" b="1" dirty="0" smtClean="0"/>
              <a:t>2</a:t>
            </a:r>
            <a:endParaRPr lang="en-US" sz="8800" b="1" dirty="0"/>
          </a:p>
        </p:txBody>
      </p:sp>
      <p:sp>
        <p:nvSpPr>
          <p:cNvPr id="5" name="TextBox 4"/>
          <p:cNvSpPr txBox="1"/>
          <p:nvPr/>
        </p:nvSpPr>
        <p:spPr>
          <a:xfrm>
            <a:off x="2956143" y="5298147"/>
            <a:ext cx="1490598" cy="923330"/>
          </a:xfrm>
          <a:prstGeom prst="rect">
            <a:avLst/>
          </a:prstGeom>
          <a:noFill/>
        </p:spPr>
        <p:txBody>
          <a:bodyPr wrap="square" rtlCol="0">
            <a:spAutoFit/>
          </a:bodyPr>
          <a:lstStyle/>
          <a:p>
            <a:pPr algn="ctr"/>
            <a:r>
              <a:rPr lang="en-US" dirty="0" smtClean="0">
                <a:ln>
                  <a:solidFill>
                    <a:srgbClr val="FF0000"/>
                  </a:solidFill>
                </a:ln>
              </a:rPr>
              <a:t>Supervised VSC’s to get Recertified</a:t>
            </a:r>
            <a:endParaRPr lang="en-US" dirty="0">
              <a:ln>
                <a:solidFill>
                  <a:srgbClr val="FF0000"/>
                </a:solidFill>
              </a:ln>
            </a:endParaRPr>
          </a:p>
        </p:txBody>
      </p:sp>
      <p:sp>
        <p:nvSpPr>
          <p:cNvPr id="6" name="TextBox 5"/>
          <p:cNvSpPr txBox="1"/>
          <p:nvPr/>
        </p:nvSpPr>
        <p:spPr>
          <a:xfrm>
            <a:off x="4584527" y="5575146"/>
            <a:ext cx="839243" cy="369332"/>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THEN</a:t>
            </a:r>
            <a:endParaRPr lang="en-US" b="1" dirty="0">
              <a:effectLst>
                <a:outerShdw blurRad="38100" dist="38100" dir="2700000" algn="tl">
                  <a:srgbClr val="000000">
                    <a:alpha val="43137"/>
                  </a:srgbClr>
                </a:outerShdw>
              </a:effectLst>
            </a:endParaRPr>
          </a:p>
        </p:txBody>
      </p:sp>
      <p:sp>
        <p:nvSpPr>
          <p:cNvPr id="7" name="TextBox 6"/>
          <p:cNvSpPr txBox="1"/>
          <p:nvPr/>
        </p:nvSpPr>
        <p:spPr>
          <a:xfrm>
            <a:off x="5549029" y="4999671"/>
            <a:ext cx="789139" cy="1446550"/>
          </a:xfrm>
          <a:prstGeom prst="rect">
            <a:avLst/>
          </a:prstGeom>
          <a:noFill/>
        </p:spPr>
        <p:txBody>
          <a:bodyPr wrap="square" rtlCol="0">
            <a:spAutoFit/>
          </a:bodyPr>
          <a:lstStyle/>
          <a:p>
            <a:r>
              <a:rPr lang="en-US" sz="8800" b="1" dirty="0" smtClean="0"/>
              <a:t>5</a:t>
            </a:r>
            <a:endParaRPr lang="en-US" sz="8800" b="1" dirty="0"/>
          </a:p>
        </p:txBody>
      </p:sp>
      <p:sp>
        <p:nvSpPr>
          <p:cNvPr id="8" name="TextBox 7"/>
          <p:cNvSpPr txBox="1"/>
          <p:nvPr/>
        </p:nvSpPr>
        <p:spPr>
          <a:xfrm>
            <a:off x="6338168" y="5122781"/>
            <a:ext cx="1791222" cy="1200329"/>
          </a:xfrm>
          <a:prstGeom prst="rect">
            <a:avLst/>
          </a:prstGeom>
          <a:noFill/>
        </p:spPr>
        <p:txBody>
          <a:bodyPr wrap="square" rtlCol="0">
            <a:spAutoFit/>
          </a:bodyPr>
          <a:lstStyle/>
          <a:p>
            <a:pPr algn="ctr"/>
            <a:r>
              <a:rPr lang="en-US" dirty="0" smtClean="0">
                <a:ln>
                  <a:solidFill>
                    <a:srgbClr val="FF0000"/>
                  </a:solidFill>
                </a:ln>
              </a:rPr>
              <a:t>VSC’s after Recertified to meet Annual Requirement</a:t>
            </a:r>
            <a:endParaRPr lang="en-US" dirty="0">
              <a:ln>
                <a:solidFill>
                  <a:srgbClr val="FF0000"/>
                </a:solidFill>
              </a:ln>
            </a:endParaRPr>
          </a:p>
        </p:txBody>
      </p:sp>
    </p:spTree>
    <p:extLst>
      <p:ext uri="{BB962C8B-B14F-4D97-AF65-F5344CB8AC3E}">
        <p14:creationId xmlns:p14="http://schemas.microsoft.com/office/powerpoint/2010/main" val="111359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28808"/>
            <a:ext cx="7696200" cy="762000"/>
          </a:xfrm>
        </p:spPr>
        <p:txBody>
          <a:bodyPr/>
          <a:lstStyle/>
          <a:p>
            <a:pPr algn="ctr"/>
            <a:r>
              <a:rPr lang="en-US" dirty="0" smtClean="0">
                <a:solidFill>
                  <a:srgbClr val="002060"/>
                </a:solidFill>
                <a:effectLst>
                  <a:outerShdw blurRad="38100" dist="38100" dir="2700000" algn="tl">
                    <a:srgbClr val="000000">
                      <a:alpha val="43137"/>
                    </a:srgbClr>
                  </a:outerShdw>
                </a:effectLst>
              </a:rPr>
              <a:t>Loss of Qualification</a:t>
            </a:r>
            <a:endParaRPr lang="en-US"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941534" y="1517737"/>
            <a:ext cx="6350696" cy="3204575"/>
          </a:xfrm>
        </p:spPr>
        <p:txBody>
          <a:bodyPr/>
          <a:lstStyle/>
          <a:p>
            <a:pPr marL="0" indent="0" algn="ctr">
              <a:buNone/>
            </a:pPr>
            <a:r>
              <a:rPr lang="en-US" sz="2800" b="1" dirty="0" smtClean="0">
                <a:ea typeface="Tahoma" panose="020B0604030504040204" pitchFamily="34" charset="0"/>
                <a:cs typeface="Tahoma" panose="020B0604030504040204" pitchFamily="34" charset="0"/>
              </a:rPr>
              <a:t>If </a:t>
            </a:r>
            <a:r>
              <a:rPr lang="en-US" sz="2800" b="1" dirty="0">
                <a:ea typeface="Tahoma" panose="020B0604030504040204" pitchFamily="34" charset="0"/>
                <a:cs typeface="Tahoma" panose="020B0604030504040204" pitchFamily="34" charset="0"/>
              </a:rPr>
              <a:t>a vessel examiner fails to perform the annual certification procedures for five </a:t>
            </a:r>
            <a:r>
              <a:rPr lang="en-US" sz="2800" b="1" dirty="0" smtClean="0">
                <a:ea typeface="Tahoma" panose="020B0604030504040204" pitchFamily="34" charset="0"/>
                <a:cs typeface="Tahoma" panose="020B0604030504040204" pitchFamily="34" charset="0"/>
              </a:rPr>
              <a:t>(5) consecutive </a:t>
            </a:r>
            <a:r>
              <a:rPr lang="en-US" sz="2800" b="1" dirty="0">
                <a:ea typeface="Tahoma" panose="020B0604030504040204" pitchFamily="34" charset="0"/>
                <a:cs typeface="Tahoma" panose="020B0604030504040204" pitchFamily="34" charset="0"/>
              </a:rPr>
              <a:t>years, that member must </a:t>
            </a:r>
            <a:r>
              <a:rPr lang="en-US" sz="2800" b="1" dirty="0" smtClean="0">
                <a:ea typeface="Tahoma" panose="020B0604030504040204" pitchFamily="34" charset="0"/>
                <a:cs typeface="Tahoma" panose="020B0604030504040204" pitchFamily="34" charset="0"/>
              </a:rPr>
              <a:t>complete </a:t>
            </a:r>
            <a:r>
              <a:rPr lang="en-US" sz="2800" b="1" dirty="0">
                <a:ea typeface="Tahoma" panose="020B0604030504040204" pitchFamily="34" charset="0"/>
                <a:cs typeface="Tahoma" panose="020B0604030504040204" pitchFamily="34" charset="0"/>
              </a:rPr>
              <a:t>the </a:t>
            </a:r>
            <a:r>
              <a:rPr lang="en-US" sz="2800" b="1" dirty="0" smtClean="0">
                <a:ea typeface="Tahoma" panose="020B0604030504040204" pitchFamily="34" charset="0"/>
                <a:cs typeface="Tahoma" panose="020B0604030504040204" pitchFamily="34" charset="0"/>
              </a:rPr>
              <a:t>full </a:t>
            </a:r>
            <a:r>
              <a:rPr lang="en-US" sz="2800" b="1" dirty="0">
                <a:ea typeface="Tahoma" panose="020B0604030504040204" pitchFamily="34" charset="0"/>
                <a:cs typeface="Tahoma" panose="020B0604030504040204" pitchFamily="34" charset="0"/>
              </a:rPr>
              <a:t>initial </a:t>
            </a:r>
            <a:r>
              <a:rPr lang="en-US" sz="2800" b="1" dirty="0" smtClean="0">
                <a:ea typeface="Tahoma" panose="020B0604030504040204" pitchFamily="34" charset="0"/>
                <a:cs typeface="Tahoma" panose="020B0604030504040204" pitchFamily="34" charset="0"/>
              </a:rPr>
              <a:t>certification process </a:t>
            </a:r>
            <a:r>
              <a:rPr lang="en-US" sz="2800" b="1" dirty="0">
                <a:ea typeface="Tahoma" panose="020B0604030504040204" pitchFamily="34" charset="0"/>
                <a:cs typeface="Tahoma" panose="020B0604030504040204" pitchFamily="34" charset="0"/>
              </a:rPr>
              <a:t>to </a:t>
            </a:r>
            <a:r>
              <a:rPr lang="en-US" sz="2800" b="1" dirty="0" smtClean="0">
                <a:ea typeface="Tahoma" panose="020B0604030504040204" pitchFamily="34" charset="0"/>
                <a:cs typeface="Tahoma" panose="020B0604030504040204" pitchFamily="34" charset="0"/>
              </a:rPr>
              <a:t>regain qualification.</a:t>
            </a:r>
            <a:endParaRPr lang="en-US" dirty="0"/>
          </a:p>
        </p:txBody>
      </p:sp>
    </p:spTree>
    <p:extLst>
      <p:ext uri="{BB962C8B-B14F-4D97-AF65-F5344CB8AC3E}">
        <p14:creationId xmlns:p14="http://schemas.microsoft.com/office/powerpoint/2010/main" val="4192930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2060"/>
                </a:solidFill>
                <a:effectLst>
                  <a:outerShdw blurRad="38100" dist="38100" dir="2700000" algn="tl">
                    <a:srgbClr val="000000">
                      <a:alpha val="43137"/>
                    </a:srgbClr>
                  </a:outerShdw>
                </a:effectLst>
              </a:rPr>
              <a:t>Bell Requirements</a:t>
            </a:r>
            <a:endParaRPr lang="en-US"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295400" y="1066800"/>
            <a:ext cx="7696200" cy="5521890"/>
          </a:xfrm>
        </p:spPr>
        <p:txBody>
          <a:bodyPr/>
          <a:lstStyle/>
          <a:p>
            <a:pPr marL="0" indent="0" algn="ctr">
              <a:buNone/>
            </a:pPr>
            <a:r>
              <a:rPr lang="en-US" sz="2400" b="1" dirty="0" smtClean="0"/>
              <a:t>Again nothing new.</a:t>
            </a:r>
          </a:p>
          <a:p>
            <a:pPr marL="0" indent="0" algn="ctr">
              <a:buNone/>
            </a:pPr>
            <a:endParaRPr lang="en-US" sz="1400" b="1" dirty="0" smtClean="0"/>
          </a:p>
          <a:p>
            <a:pPr marL="0" indent="0" algn="ctr">
              <a:buNone/>
            </a:pPr>
            <a:r>
              <a:rPr lang="en-US" sz="2400" b="1" dirty="0" smtClean="0"/>
              <a:t>Simply brings the VSC manual up to date with current Navigational Rules (NAVRULES).</a:t>
            </a:r>
          </a:p>
          <a:p>
            <a:pPr marL="0" indent="0" algn="ctr">
              <a:buNone/>
            </a:pPr>
            <a:endParaRPr lang="en-US" sz="1400" b="1" dirty="0"/>
          </a:p>
          <a:p>
            <a:pPr marL="0" indent="0" algn="ctr">
              <a:buNone/>
            </a:pPr>
            <a:r>
              <a:rPr lang="en-US" sz="2400" b="1" dirty="0" smtClean="0"/>
              <a:t>Vessels examined under the current vessel </a:t>
            </a:r>
            <a:r>
              <a:rPr lang="en-US" sz="2400" b="1" dirty="0"/>
              <a:t>s</a:t>
            </a:r>
            <a:r>
              <a:rPr lang="en-US" sz="2400" b="1" dirty="0" smtClean="0"/>
              <a:t>afety </a:t>
            </a:r>
            <a:r>
              <a:rPr lang="en-US" sz="2400" b="1" dirty="0"/>
              <a:t>c</a:t>
            </a:r>
            <a:r>
              <a:rPr lang="en-US" sz="2400" b="1" dirty="0" smtClean="0"/>
              <a:t>heck requirements are not required to carry a bell.</a:t>
            </a:r>
            <a:endParaRPr lang="en-US" sz="2400" dirty="0"/>
          </a:p>
          <a:p>
            <a:pPr marL="0" indent="0" algn="ctr">
              <a:buNone/>
            </a:pPr>
            <a:endParaRPr lang="en-US" sz="1400" dirty="0" smtClean="0">
              <a:solidFill>
                <a:srgbClr val="FF0000"/>
              </a:solidFill>
            </a:endParaRPr>
          </a:p>
          <a:p>
            <a:pPr marL="0" indent="0" algn="ctr">
              <a:buNone/>
            </a:pPr>
            <a:r>
              <a:rPr lang="en-US" sz="2000" b="1" dirty="0" smtClean="0">
                <a:solidFill>
                  <a:srgbClr val="FF0000"/>
                </a:solidFill>
              </a:rPr>
              <a:t>Note: </a:t>
            </a:r>
            <a:r>
              <a:rPr lang="en-US" sz="2000" dirty="0" smtClean="0">
                <a:solidFill>
                  <a:srgbClr val="FF0000"/>
                </a:solidFill>
              </a:rPr>
              <a:t>The Navigational Rules: International – Inland, will NO longer be available from the government in a hard copy version. They will only </a:t>
            </a:r>
            <a:r>
              <a:rPr lang="en-US" sz="2000" dirty="0" smtClean="0">
                <a:solidFill>
                  <a:srgbClr val="FF0000"/>
                </a:solidFill>
              </a:rPr>
              <a:t>be </a:t>
            </a:r>
            <a:r>
              <a:rPr lang="en-US" sz="2000" dirty="0" smtClean="0">
                <a:solidFill>
                  <a:srgbClr val="FF0000"/>
                </a:solidFill>
              </a:rPr>
              <a:t>available in an electronic version.</a:t>
            </a:r>
          </a:p>
        </p:txBody>
      </p:sp>
    </p:spTree>
    <p:extLst>
      <p:ext uri="{BB962C8B-B14F-4D97-AF65-F5344CB8AC3E}">
        <p14:creationId xmlns:p14="http://schemas.microsoft.com/office/powerpoint/2010/main" val="231548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2060"/>
                </a:solidFill>
                <a:effectLst>
                  <a:outerShdw blurRad="38100" dist="38100" dir="2700000" algn="tl">
                    <a:srgbClr val="000000">
                      <a:alpha val="43137"/>
                    </a:srgbClr>
                  </a:outerShdw>
                </a:effectLst>
              </a:rPr>
              <a:t>Batteries</a:t>
            </a:r>
            <a:endParaRPr lang="en-US"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295400" y="1217113"/>
            <a:ext cx="7696200" cy="5105400"/>
          </a:xfrm>
        </p:spPr>
        <p:txBody>
          <a:bodyPr/>
          <a:lstStyle/>
          <a:p>
            <a:r>
              <a:rPr lang="en-US" sz="2400" b="1" dirty="0"/>
              <a:t>“Batteries should be secured and terminals covered to prevent accidental arcing. Covering just the positive terminal is acceptable to prevent accidental arcing” </a:t>
            </a:r>
            <a:endParaRPr lang="en-US" sz="2400" b="1" dirty="0" smtClean="0"/>
          </a:p>
          <a:p>
            <a:pPr marL="0" indent="0">
              <a:buNone/>
            </a:pPr>
            <a:endParaRPr lang="en-US" sz="1000" b="1" dirty="0" smtClean="0"/>
          </a:p>
          <a:p>
            <a:r>
              <a:rPr lang="en-US" sz="2400" b="1" dirty="0" smtClean="0"/>
              <a:t>Some states may require that both the positive and negative terminals be covered to prevent accidental arcing</a:t>
            </a:r>
          </a:p>
          <a:p>
            <a:endParaRPr lang="en-US" sz="2400" b="1" dirty="0" smtClean="0"/>
          </a:p>
          <a:p>
            <a:pPr marL="0" indent="0" algn="ctr">
              <a:buNone/>
            </a:pPr>
            <a:r>
              <a:rPr lang="en-US" sz="2400" b="1" dirty="0">
                <a:solidFill>
                  <a:srgbClr val="C00000"/>
                </a:solidFill>
              </a:rPr>
              <a:t>IMPORTANT ADDITION/CLARIFICATION</a:t>
            </a:r>
          </a:p>
          <a:p>
            <a:pPr marL="0" indent="0" algn="ctr">
              <a:buNone/>
            </a:pPr>
            <a:r>
              <a:rPr lang="en-US" sz="2000" b="1" dirty="0" smtClean="0">
                <a:solidFill>
                  <a:srgbClr val="C00000"/>
                </a:solidFill>
              </a:rPr>
              <a:t>Vessels </a:t>
            </a:r>
            <a:r>
              <a:rPr lang="en-US" sz="2000" b="1" dirty="0">
                <a:solidFill>
                  <a:srgbClr val="C00000"/>
                </a:solidFill>
              </a:rPr>
              <a:t>with outboard motors are exempt from this requirement</a:t>
            </a:r>
          </a:p>
          <a:p>
            <a:endParaRPr lang="en-US" dirty="0"/>
          </a:p>
        </p:txBody>
      </p:sp>
    </p:spTree>
    <p:extLst>
      <p:ext uri="{BB962C8B-B14F-4D97-AF65-F5344CB8AC3E}">
        <p14:creationId xmlns:p14="http://schemas.microsoft.com/office/powerpoint/2010/main" val="2249211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2060"/>
                </a:solidFill>
                <a:effectLst>
                  <a:outerShdw blurRad="38100" dist="38100" dir="2700000" algn="tl">
                    <a:srgbClr val="000000">
                      <a:alpha val="43137"/>
                    </a:srgbClr>
                  </a:outerShdw>
                </a:effectLst>
              </a:rPr>
              <a:t>New Marpol Trash Placard</a:t>
            </a:r>
            <a:endParaRPr lang="en-US"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307927" y="1217113"/>
            <a:ext cx="3314178" cy="2916476"/>
          </a:xfrm>
        </p:spPr>
        <p:txBody>
          <a:bodyPr/>
          <a:lstStyle/>
          <a:p>
            <a:pPr>
              <a:buFont typeface="Arial" panose="020B0604020202020204" pitchFamily="34" charset="0"/>
              <a:buChar char="•"/>
            </a:pPr>
            <a:r>
              <a:rPr lang="en-US" sz="2000" b="1" dirty="0" smtClean="0"/>
              <a:t>The new </a:t>
            </a:r>
            <a:r>
              <a:rPr lang="en-US" sz="2000" b="1" dirty="0"/>
              <a:t>m</a:t>
            </a:r>
            <a:r>
              <a:rPr lang="en-US" sz="2000" b="1" dirty="0" smtClean="0"/>
              <a:t>anual helps to clarify the MARPOL Plaque requirement</a:t>
            </a:r>
          </a:p>
          <a:p>
            <a:r>
              <a:rPr lang="en-US" sz="1800" b="1" dirty="0" smtClean="0"/>
              <a:t>“</a:t>
            </a:r>
            <a:r>
              <a:rPr lang="en-US" sz="1800" b="1" dirty="0"/>
              <a:t>United States vessels </a:t>
            </a:r>
            <a:r>
              <a:rPr lang="en-US" sz="1800" b="1" dirty="0" smtClean="0"/>
              <a:t> 26 </a:t>
            </a:r>
            <a:r>
              <a:rPr lang="en-US" sz="1800" b="1" dirty="0"/>
              <a:t>feet or longer must display in a prominent location a durable placard notifying the crew and passengers of the discharge </a:t>
            </a:r>
            <a:r>
              <a:rPr lang="en-US" sz="1800" b="1" dirty="0" smtClean="0"/>
              <a:t>restrictions”</a:t>
            </a:r>
          </a:p>
          <a:p>
            <a:pPr marL="0" indent="0">
              <a:buNone/>
            </a:pPr>
            <a:endParaRPr lang="en-US" sz="1800" b="1"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4145" y="1305177"/>
            <a:ext cx="4360656" cy="2778308"/>
          </a:xfrm>
          <a:prstGeom prst="rect">
            <a:avLst/>
          </a:prstGeom>
        </p:spPr>
      </p:pic>
      <p:sp>
        <p:nvSpPr>
          <p:cNvPr id="5" name="TextBox 4"/>
          <p:cNvSpPr txBox="1"/>
          <p:nvPr/>
        </p:nvSpPr>
        <p:spPr>
          <a:xfrm>
            <a:off x="1336450" y="4396636"/>
            <a:ext cx="7628351" cy="2031325"/>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The specific Marpol Placard size and language is not specified. However, the new Marpol Placard is shown above and available from ANSC. Order </a:t>
            </a:r>
            <a:r>
              <a:rPr lang="en-US" b="1" dirty="0" smtClean="0">
                <a:effectLst>
                  <a:outerShdw blurRad="38100" dist="38100" dir="2700000" algn="tl">
                    <a:srgbClr val="000000">
                      <a:alpha val="43137"/>
                    </a:srgbClr>
                  </a:outerShdw>
                </a:effectLst>
              </a:rPr>
              <a:t>ANSC #4067 </a:t>
            </a:r>
            <a:r>
              <a:rPr lang="en-US" b="1" dirty="0">
                <a:effectLst>
                  <a:outerShdw blurRad="38100" dist="38100" dir="2700000" algn="tl">
                    <a:srgbClr val="000000">
                      <a:alpha val="43137"/>
                    </a:srgbClr>
                  </a:outerShdw>
                </a:effectLst>
              </a:rPr>
              <a:t>- STICKER, "GARBAGE DUMPING RESTRICTIONS" (5½"x 8½") </a:t>
            </a:r>
            <a:r>
              <a:rPr lang="en-US" b="1" dirty="0" smtClean="0">
                <a:effectLst>
                  <a:outerShdw blurRad="38100" dist="38100" dir="2700000" algn="tl">
                    <a:srgbClr val="000000">
                      <a:alpha val="43137"/>
                    </a:srgbClr>
                  </a:outerShdw>
                </a:effectLst>
              </a:rPr>
              <a:t>OFFSHORE. </a:t>
            </a:r>
            <a:r>
              <a:rPr lang="en-US" dirty="0" smtClean="0"/>
              <a:t>Similar placards are also available for purchase from retail outlets.</a:t>
            </a:r>
          </a:p>
          <a:p>
            <a:pPr marL="285750" indent="-285750">
              <a:buFont typeface="Arial" panose="020B0604020202020204" pitchFamily="34" charset="0"/>
              <a:buChar char="•"/>
            </a:pPr>
            <a:r>
              <a:rPr lang="en-US" b="1" dirty="0" smtClean="0"/>
              <a:t>Regardless a vessel that is required to display a Marpol Placard…Must have a Marpol Placard displayed (new or old)  </a:t>
            </a:r>
            <a:endParaRPr lang="en-US" b="1" dirty="0"/>
          </a:p>
        </p:txBody>
      </p:sp>
    </p:spTree>
    <p:extLst>
      <p:ext uri="{BB962C8B-B14F-4D97-AF65-F5344CB8AC3E}">
        <p14:creationId xmlns:p14="http://schemas.microsoft.com/office/powerpoint/2010/main" val="4218915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66386"/>
            <a:ext cx="7696200" cy="762000"/>
          </a:xfrm>
        </p:spPr>
        <p:txBody>
          <a:bodyPr/>
          <a:lstStyle/>
          <a:p>
            <a:pPr algn="ctr"/>
            <a:r>
              <a:rPr lang="en-US" sz="3600" dirty="0" smtClean="0">
                <a:solidFill>
                  <a:srgbClr val="002060"/>
                </a:solidFill>
                <a:effectLst>
                  <a:outerShdw blurRad="38100" dist="38100" dir="2700000" algn="tl">
                    <a:srgbClr val="000000">
                      <a:alpha val="43137"/>
                    </a:srgbClr>
                  </a:outerShdw>
                </a:effectLst>
              </a:rPr>
              <a:t>Pollution Placard</a:t>
            </a:r>
            <a:endParaRPr lang="en-US" sz="3600"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315233" y="1853182"/>
            <a:ext cx="2838189" cy="2442576"/>
          </a:xfrm>
        </p:spPr>
        <p:txBody>
          <a:bodyPr/>
          <a:lstStyle/>
          <a:p>
            <a:r>
              <a:rPr lang="en-US" sz="2000" b="1" dirty="0" smtClean="0"/>
              <a:t>Vessel Examiners that conduct VSC’s on vessels that require an new Oil Pollution Placard can order them from ANSC.</a:t>
            </a:r>
            <a:r>
              <a:rPr lang="en-US" sz="2000" dirty="0"/>
              <a:t> Similar placards are </a:t>
            </a:r>
            <a:r>
              <a:rPr lang="en-US" sz="2000" dirty="0" smtClean="0"/>
              <a:t>also available </a:t>
            </a:r>
            <a:r>
              <a:rPr lang="en-US" sz="2000" dirty="0"/>
              <a:t>for purchase from retail outlets.</a:t>
            </a:r>
          </a:p>
          <a:p>
            <a:endParaRPr lang="en-US" sz="2000" b="1"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8537" y="1603742"/>
            <a:ext cx="4759889" cy="2941456"/>
          </a:xfrm>
          <a:prstGeom prst="rect">
            <a:avLst/>
          </a:prstGeom>
        </p:spPr>
      </p:pic>
      <p:sp>
        <p:nvSpPr>
          <p:cNvPr id="5" name="TextBox 4"/>
          <p:cNvSpPr txBox="1"/>
          <p:nvPr/>
        </p:nvSpPr>
        <p:spPr>
          <a:xfrm>
            <a:off x="1366903" y="5269994"/>
            <a:ext cx="7553193"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a:t>Order info: </a:t>
            </a:r>
            <a:r>
              <a:rPr lang="en-US" b="1" dirty="0">
                <a:effectLst>
                  <a:outerShdw blurRad="38100" dist="38100" dir="2700000" algn="tl">
                    <a:srgbClr val="000000">
                      <a:alpha val="43137"/>
                    </a:srgbClr>
                  </a:outerShdw>
                </a:effectLst>
              </a:rPr>
              <a:t>ANSC#4064 - STICKER, DISCHARGE OF OIL PROHIBITED FWPCA (5" x 8") - Information on discharge of oil or oily waste into or upon the navigable</a:t>
            </a:r>
            <a:r>
              <a:rPr lang="en-US" sz="1200" b="1"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waters of the United </a:t>
            </a:r>
            <a:r>
              <a:rPr lang="en-US" b="1" dirty="0" smtClean="0">
                <a:effectLst>
                  <a:outerShdw blurRad="38100" dist="38100" dir="2700000" algn="tl">
                    <a:srgbClr val="000000">
                      <a:alpha val="43137"/>
                    </a:srgbClr>
                  </a:outerShdw>
                </a:effectLst>
              </a:rPr>
              <a:t>States. </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30833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2060"/>
                </a:solidFill>
                <a:effectLst>
                  <a:outerShdw blurRad="38100" dist="38100" dir="2700000" algn="tl">
                    <a:srgbClr val="000000">
                      <a:alpha val="43137"/>
                    </a:srgbClr>
                  </a:outerShdw>
                </a:effectLst>
              </a:rPr>
              <a:t>NAVRULES</a:t>
            </a:r>
            <a:endParaRPr lang="en-US"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78278" y="1254691"/>
            <a:ext cx="7252571" cy="5105400"/>
          </a:xfrm>
        </p:spPr>
        <p:txBody>
          <a:bodyPr/>
          <a:lstStyle/>
          <a:p>
            <a:pPr marL="0" indent="0" algn="ctr">
              <a:buNone/>
            </a:pPr>
            <a:r>
              <a:rPr lang="en-US" sz="2800" b="1" dirty="0">
                <a:effectLst>
                  <a:outerShdw blurRad="38100" dist="38100" dir="2700000" algn="tl">
                    <a:srgbClr val="000000">
                      <a:alpha val="43137"/>
                    </a:srgbClr>
                  </a:outerShdw>
                </a:effectLst>
              </a:rPr>
              <a:t>ALCOAST</a:t>
            </a:r>
            <a:r>
              <a:rPr lang="en-US" sz="2400" b="1" dirty="0">
                <a:effectLst>
                  <a:outerShdw blurRad="38100" dist="38100" dir="2700000" algn="tl">
                    <a:srgbClr val="000000">
                      <a:alpha val="43137"/>
                    </a:srgbClr>
                  </a:outerShdw>
                </a:effectLst>
              </a:rPr>
              <a:t>  411-2014</a:t>
            </a:r>
          </a:p>
          <a:p>
            <a:pPr algn="ctr"/>
            <a:endParaRPr lang="en-US" sz="100" b="1" dirty="0">
              <a:effectLst>
                <a:outerShdw blurRad="38100" dist="38100" dir="2700000" algn="tl">
                  <a:srgbClr val="000000">
                    <a:alpha val="43137"/>
                  </a:srgbClr>
                </a:outerShdw>
              </a:effectLst>
            </a:endParaRPr>
          </a:p>
          <a:p>
            <a:pPr marL="0" indent="0" algn="ctr">
              <a:buNone/>
            </a:pPr>
            <a:r>
              <a:rPr lang="en-US" sz="2000" b="1" dirty="0" smtClean="0">
                <a:effectLst>
                  <a:outerShdw blurRad="38100" dist="38100" dir="2700000" algn="tl">
                    <a:srgbClr val="000000">
                      <a:alpha val="43137"/>
                    </a:srgbClr>
                  </a:outerShdw>
                </a:effectLst>
              </a:rPr>
              <a:t>CLARIFICATION </a:t>
            </a:r>
            <a:r>
              <a:rPr lang="en-US" sz="2000" b="1" dirty="0">
                <a:effectLst>
                  <a:outerShdw blurRad="38100" dist="38100" dir="2700000" algn="tl">
                    <a:srgbClr val="000000">
                      <a:alpha val="43137"/>
                    </a:srgbClr>
                  </a:outerShdw>
                </a:effectLst>
              </a:rPr>
              <a:t>ON CARRIAGE OF ELECTRONIC NAVIGATION </a:t>
            </a:r>
            <a:r>
              <a:rPr lang="en-US" sz="2000" b="1" dirty="0" smtClean="0">
                <a:effectLst>
                  <a:outerShdw blurRad="38100" dist="38100" dir="2700000" algn="tl">
                    <a:srgbClr val="000000">
                      <a:alpha val="43137"/>
                    </a:srgbClr>
                  </a:outerShdw>
                </a:effectLst>
              </a:rPr>
              <a:t>RULES</a:t>
            </a:r>
          </a:p>
          <a:p>
            <a:pPr marL="0" indent="0" algn="ctr">
              <a:buNone/>
            </a:pPr>
            <a:endParaRPr lang="en-US" sz="1000" b="1" dirty="0">
              <a:effectLst>
                <a:outerShdw blurRad="38100" dist="38100" dir="2700000" algn="tl">
                  <a:srgbClr val="000000">
                    <a:alpha val="43137"/>
                  </a:srgbClr>
                </a:outerShdw>
              </a:effectLst>
            </a:endParaRPr>
          </a:p>
          <a:p>
            <a:pPr marL="0" indent="0">
              <a:buNone/>
            </a:pPr>
            <a:r>
              <a:rPr lang="en-US" sz="2400" b="1" dirty="0"/>
              <a:t>Vessel operators are reminded that 33 CFR 83.01(g) requires: The operator of each self-propelled vessel  39.4 FEET (12 meters) or more in length shall carry on board, and maintain for ready reference, a copy of these </a:t>
            </a:r>
            <a:r>
              <a:rPr lang="en-US" sz="2400" b="1" dirty="0" smtClean="0"/>
              <a:t>Rules.</a:t>
            </a:r>
          </a:p>
          <a:p>
            <a:pPr marL="0" indent="0">
              <a:buNone/>
            </a:pPr>
            <a:endParaRPr lang="en-US" sz="2000" b="1" dirty="0"/>
          </a:p>
          <a:p>
            <a:pPr marL="0" indent="0">
              <a:buNone/>
            </a:pPr>
            <a:r>
              <a:rPr lang="en-US" sz="2000" b="1" dirty="0">
                <a:solidFill>
                  <a:schemeClr val="accent1">
                    <a:lumMod val="75000"/>
                  </a:schemeClr>
                </a:solidFill>
              </a:rPr>
              <a:t>The Navigation Rules book</a:t>
            </a:r>
            <a:r>
              <a:rPr lang="en-US" sz="2000" b="1" dirty="0" smtClean="0">
                <a:solidFill>
                  <a:schemeClr val="accent1">
                    <a:lumMod val="75000"/>
                  </a:schemeClr>
                </a:solidFill>
              </a:rPr>
              <a:t>…..allows the </a:t>
            </a:r>
            <a:r>
              <a:rPr lang="en-US" sz="2000" b="1" dirty="0">
                <a:solidFill>
                  <a:schemeClr val="accent1">
                    <a:lumMod val="75000"/>
                  </a:schemeClr>
                </a:solidFill>
              </a:rPr>
              <a:t>electronic format of specific navigation </a:t>
            </a:r>
            <a:r>
              <a:rPr lang="en-US" sz="2000" b="1" dirty="0" smtClean="0">
                <a:solidFill>
                  <a:schemeClr val="accent1">
                    <a:lumMod val="75000"/>
                  </a:schemeClr>
                </a:solidFill>
              </a:rPr>
              <a:t>publications.</a:t>
            </a:r>
          </a:p>
          <a:p>
            <a:pPr marL="0" indent="0">
              <a:buNone/>
            </a:pPr>
            <a:endParaRPr lang="en-US" sz="2000" dirty="0"/>
          </a:p>
        </p:txBody>
      </p:sp>
    </p:spTree>
    <p:extLst>
      <p:ext uri="{BB962C8B-B14F-4D97-AF65-F5344CB8AC3E}">
        <p14:creationId xmlns:p14="http://schemas.microsoft.com/office/powerpoint/2010/main" val="376318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2060"/>
                </a:solidFill>
                <a:effectLst>
                  <a:outerShdw blurRad="38100" dist="38100" dir="2700000" algn="tl">
                    <a:srgbClr val="000000">
                      <a:alpha val="43137"/>
                    </a:srgbClr>
                  </a:outerShdw>
                </a:effectLst>
              </a:rPr>
              <a:t>NAVRULES </a:t>
            </a:r>
            <a:r>
              <a:rPr lang="en-US" sz="2000" dirty="0" smtClean="0">
                <a:solidFill>
                  <a:srgbClr val="002060"/>
                </a:solidFill>
                <a:effectLst>
                  <a:outerShdw blurRad="38100" dist="38100" dir="2700000" algn="tl">
                    <a:srgbClr val="000000">
                      <a:alpha val="43137"/>
                    </a:srgbClr>
                  </a:outerShdw>
                </a:effectLst>
              </a:rPr>
              <a:t>cont’d</a:t>
            </a:r>
            <a:endParaRPr lang="en-US" sz="2000"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295400" y="1066799"/>
            <a:ext cx="7696200" cy="5701553"/>
          </a:xfrm>
        </p:spPr>
        <p:txBody>
          <a:bodyPr/>
          <a:lstStyle/>
          <a:p>
            <a:pPr marL="0" indent="0" algn="ctr">
              <a:buNone/>
            </a:pPr>
            <a:endParaRPr lang="en-US" sz="2000" b="1" dirty="0" smtClean="0">
              <a:solidFill>
                <a:srgbClr val="C00000"/>
              </a:solidFill>
            </a:endParaRPr>
          </a:p>
          <a:p>
            <a:pPr marL="0" indent="0" algn="ctr">
              <a:buNone/>
            </a:pPr>
            <a:r>
              <a:rPr lang="en-US" sz="2000" b="1" dirty="0" smtClean="0"/>
              <a:t>The </a:t>
            </a:r>
            <a:r>
              <a:rPr lang="en-US" sz="2000" b="1" dirty="0"/>
              <a:t>impediment to allowing an electronic copy of the Navigation Rules is the requirement for access and "ready reference". The rule of thumb for "ready reference" means that vessel operators must be able to open up the book in two minutes or less.  Such access is challenging for many electronic devices, especially if they are on a computer or laptop</a:t>
            </a:r>
            <a:r>
              <a:rPr lang="en-US" sz="2000" b="1" dirty="0" smtClean="0"/>
              <a:t>.</a:t>
            </a:r>
          </a:p>
          <a:p>
            <a:endParaRPr lang="en-US" sz="2000" b="1" dirty="0">
              <a:solidFill>
                <a:srgbClr val="C00000"/>
              </a:solidFill>
            </a:endParaRPr>
          </a:p>
          <a:p>
            <a:pPr marL="0" indent="0">
              <a:buNone/>
            </a:pPr>
            <a:r>
              <a:rPr lang="en-US" sz="2000" b="1" dirty="0" smtClean="0">
                <a:solidFill>
                  <a:srgbClr val="C00000"/>
                </a:solidFill>
              </a:rPr>
              <a:t>        FOR FURTHER CLARIFICATION PLEASE REFER TO:</a:t>
            </a:r>
          </a:p>
          <a:p>
            <a:pPr marL="0" indent="0">
              <a:buNone/>
            </a:pPr>
            <a:endParaRPr lang="en-US" sz="2000" b="1" dirty="0">
              <a:solidFill>
                <a:srgbClr val="C00000"/>
              </a:solidFill>
            </a:endParaRPr>
          </a:p>
          <a:p>
            <a:pPr marL="0" indent="0" algn="ctr">
              <a:buNone/>
            </a:pPr>
            <a:r>
              <a:rPr lang="en-US" sz="2000" b="1" dirty="0" smtClean="0">
                <a:solidFill>
                  <a:srgbClr val="FF0000"/>
                </a:solidFill>
              </a:rPr>
              <a:t> </a:t>
            </a:r>
            <a:r>
              <a:rPr lang="en-US" sz="2000" b="1" dirty="0">
                <a:solidFill>
                  <a:srgbClr val="FF0000"/>
                </a:solidFill>
              </a:rPr>
              <a:t>NATIONAL V-DIRECTORATE WEBSITE FOR POSTING OF ALCOAST 380/14</a:t>
            </a:r>
          </a:p>
          <a:p>
            <a:pPr marL="0" indent="0" algn="ctr">
              <a:buNone/>
            </a:pPr>
            <a:r>
              <a:rPr lang="en-US" sz="2000" b="1" dirty="0">
                <a:solidFill>
                  <a:srgbClr val="FF0000"/>
                </a:solidFill>
              </a:rPr>
              <a:t>PROMUGLATION OF THE NAVIGATIONAL RULES AND REGULATIONS </a:t>
            </a:r>
            <a:r>
              <a:rPr lang="en-US" sz="2000" b="1" dirty="0" smtClean="0">
                <a:solidFill>
                  <a:srgbClr val="FF0000"/>
                </a:solidFill>
              </a:rPr>
              <a:t>HANDBOOK</a:t>
            </a:r>
          </a:p>
        </p:txBody>
      </p:sp>
    </p:spTree>
    <p:extLst>
      <p:ext uri="{BB962C8B-B14F-4D97-AF65-F5344CB8AC3E}">
        <p14:creationId xmlns:p14="http://schemas.microsoft.com/office/powerpoint/2010/main" val="2597750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2060"/>
                </a:solidFill>
                <a:effectLst>
                  <a:outerShdw blurRad="38100" dist="38100" dir="2700000" algn="tl">
                    <a:srgbClr val="000000">
                      <a:alpha val="43137"/>
                    </a:srgbClr>
                  </a:outerShdw>
                </a:effectLst>
              </a:rPr>
              <a:t>Supplement to New Manual</a:t>
            </a:r>
            <a:endParaRPr lang="en-US"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446739" y="2270341"/>
            <a:ext cx="4459265" cy="3629417"/>
          </a:xfrm>
        </p:spPr>
        <p:txBody>
          <a:bodyPr/>
          <a:lstStyle/>
          <a:p>
            <a:pPr marL="0" indent="0">
              <a:buNone/>
            </a:pPr>
            <a:r>
              <a:rPr lang="en-US" sz="2000" dirty="0" smtClean="0"/>
              <a:t>“</a:t>
            </a:r>
            <a:r>
              <a:rPr lang="en-US" sz="2000" dirty="0"/>
              <a:t>Gas engines installed in a motor boat or motor vessel </a:t>
            </a:r>
            <a:r>
              <a:rPr lang="en-US" sz="2000" dirty="0" smtClean="0"/>
              <a:t>after </a:t>
            </a:r>
            <a:r>
              <a:rPr lang="en-US" sz="2000" dirty="0"/>
              <a:t>April 25, 1940, except outboard motors, must </a:t>
            </a:r>
            <a:r>
              <a:rPr lang="en-US" sz="2000" dirty="0" smtClean="0"/>
              <a:t>be equipped </a:t>
            </a:r>
            <a:r>
              <a:rPr lang="en-US" sz="2000" dirty="0"/>
              <a:t>with an acceptable backfire flame control.  The backfire flame arrester must be suitable secured to the intake with a flame tight connection and is required to be either USCG approved or comply with SAE J-1928 or UL 111 standards and marked accordingly.”</a:t>
            </a:r>
          </a:p>
        </p:txBody>
      </p:sp>
      <p:sp>
        <p:nvSpPr>
          <p:cNvPr id="4" name="TextBox 3"/>
          <p:cNvSpPr txBox="1"/>
          <p:nvPr/>
        </p:nvSpPr>
        <p:spPr>
          <a:xfrm>
            <a:off x="1327759" y="5899759"/>
            <a:ext cx="7452986" cy="830997"/>
          </a:xfrm>
          <a:prstGeom prst="rect">
            <a:avLst/>
          </a:prstGeom>
          <a:noFill/>
        </p:spPr>
        <p:txBody>
          <a:bodyPr wrap="square" rtlCol="0">
            <a:spAutoFit/>
          </a:bodyPr>
          <a:lstStyle/>
          <a:p>
            <a:pPr algn="ctr"/>
            <a:r>
              <a:rPr lang="en-US" sz="1600" b="1" dirty="0">
                <a:solidFill>
                  <a:schemeClr val="accent1">
                    <a:lumMod val="50000"/>
                  </a:schemeClr>
                </a:solidFill>
              </a:rPr>
              <a:t>Refer to the actual manual supplement  regarding other acceptable flame controls including air induction systems, velocity stacks and reed type </a:t>
            </a:r>
            <a:r>
              <a:rPr lang="en-US" sz="1600" b="1" dirty="0" smtClean="0">
                <a:solidFill>
                  <a:schemeClr val="accent1">
                    <a:lumMod val="50000"/>
                  </a:schemeClr>
                </a:solidFill>
              </a:rPr>
              <a:t>backfire flame arresters</a:t>
            </a:r>
            <a:endParaRPr lang="en-US" sz="1600" b="1" dirty="0">
              <a:solidFill>
                <a:schemeClr val="accent1">
                  <a:lumMod val="50000"/>
                </a:schemeClr>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115317234"/>
              </p:ext>
            </p:extLst>
          </p:nvPr>
        </p:nvGraphicFramePr>
        <p:xfrm>
          <a:off x="1327759" y="1580581"/>
          <a:ext cx="2931090" cy="3794782"/>
        </p:xfrm>
        <a:graphic>
          <a:graphicData uri="http://schemas.openxmlformats.org/presentationml/2006/ole">
            <mc:AlternateContent xmlns:mc="http://schemas.openxmlformats.org/markup-compatibility/2006">
              <mc:Choice xmlns:v="urn:schemas-microsoft-com:vml" Requires="v">
                <p:oleObj spid="_x0000_s4132" name="Acrobat Document" r:id="rId3" imgW="5840640" imgH="7550280" progId="AcroExch.Document.11">
                  <p:embed/>
                </p:oleObj>
              </mc:Choice>
              <mc:Fallback>
                <p:oleObj name="Acrobat Document" r:id="rId3" imgW="5840640" imgH="7550280" progId="AcroExch.Document.11">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7759" y="1580581"/>
                        <a:ext cx="2931090" cy="3794782"/>
                      </a:xfrm>
                      <a:prstGeom prst="rect">
                        <a:avLst/>
                      </a:prstGeom>
                      <a:noFill/>
                      <a:ln>
                        <a:solidFill>
                          <a:schemeClr val="tx1"/>
                        </a:solidFill>
                      </a:ln>
                    </p:spPr>
                  </p:pic>
                </p:oleObj>
              </mc:Fallback>
            </mc:AlternateContent>
          </a:graphicData>
        </a:graphic>
      </p:graphicFrame>
      <p:sp>
        <p:nvSpPr>
          <p:cNvPr id="6" name="Right Arrow 5"/>
          <p:cNvSpPr/>
          <p:nvPr/>
        </p:nvSpPr>
        <p:spPr>
          <a:xfrm rot="10800000">
            <a:off x="4446739" y="1240842"/>
            <a:ext cx="4208745" cy="836789"/>
          </a:xfrm>
          <a:prstGeom prst="rightArrow">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853124" y="1474572"/>
            <a:ext cx="3681521" cy="369332"/>
          </a:xfrm>
          <a:prstGeom prst="rect">
            <a:avLst/>
          </a:prstGeom>
        </p:spPr>
        <p:txBody>
          <a:bodyPr wrap="none">
            <a:spAutoFit/>
          </a:bodyPr>
          <a:lstStyle/>
          <a:p>
            <a:r>
              <a:rPr lang="en-US" b="1" dirty="0" smtClean="0">
                <a:solidFill>
                  <a:srgbClr val="FF0000"/>
                </a:solidFill>
              </a:rPr>
              <a:t>Found on V-Directorate Website</a:t>
            </a:r>
            <a:endParaRPr lang="en-US" b="1" dirty="0">
              <a:solidFill>
                <a:srgbClr val="FF0000"/>
              </a:solidFill>
            </a:endParaRPr>
          </a:p>
        </p:txBody>
      </p:sp>
    </p:spTree>
    <p:extLst>
      <p:ext uri="{BB962C8B-B14F-4D97-AF65-F5344CB8AC3E}">
        <p14:creationId xmlns:p14="http://schemas.microsoft.com/office/powerpoint/2010/main" val="3452278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16282"/>
            <a:ext cx="7696200" cy="762000"/>
          </a:xfrm>
        </p:spPr>
        <p:txBody>
          <a:bodyPr/>
          <a:lstStyle/>
          <a:p>
            <a:pPr algn="ctr"/>
            <a:r>
              <a:rPr lang="en-US" sz="3600" dirty="0" smtClean="0">
                <a:solidFill>
                  <a:srgbClr val="002060"/>
                </a:solidFill>
                <a:effectLst>
                  <a:outerShdw blurRad="38100" dist="38100" dir="2700000" algn="tl">
                    <a:srgbClr val="000000">
                      <a:alpha val="43137"/>
                    </a:srgbClr>
                  </a:outerShdw>
                </a:effectLst>
              </a:rPr>
              <a:t>New VSC Manual </a:t>
            </a:r>
            <a:br>
              <a:rPr lang="en-US" sz="3600" dirty="0" smtClean="0">
                <a:solidFill>
                  <a:srgbClr val="002060"/>
                </a:solidFill>
                <a:effectLst>
                  <a:outerShdw blurRad="38100" dist="38100" dir="2700000" algn="tl">
                    <a:srgbClr val="000000">
                      <a:alpha val="43137"/>
                    </a:srgbClr>
                  </a:outerShdw>
                </a:effectLst>
              </a:rPr>
            </a:br>
            <a:r>
              <a:rPr lang="en-US" sz="3600" dirty="0" smtClean="0">
                <a:solidFill>
                  <a:srgbClr val="002060"/>
                </a:solidFill>
                <a:effectLst>
                  <a:outerShdw blurRad="38100" dist="38100" dir="2700000" algn="tl">
                    <a:srgbClr val="000000">
                      <a:alpha val="43137"/>
                    </a:srgbClr>
                  </a:outerShdw>
                </a:effectLst>
              </a:rPr>
              <a:t>COMDTINST M16796.8A</a:t>
            </a:r>
            <a:endParaRPr lang="en-US" sz="3600"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295400" y="1492685"/>
            <a:ext cx="7696200" cy="5105400"/>
          </a:xfrm>
        </p:spPr>
        <p:txBody>
          <a:bodyPr/>
          <a:lstStyle/>
          <a:p>
            <a:pPr marL="0" indent="0" algn="ctr">
              <a:buNone/>
            </a:pPr>
            <a:r>
              <a:rPr lang="en-US" sz="2000" b="1" dirty="0" smtClean="0"/>
              <a:t>The </a:t>
            </a:r>
            <a:r>
              <a:rPr lang="en-US" sz="2000" b="1" dirty="0"/>
              <a:t>n</a:t>
            </a:r>
            <a:r>
              <a:rPr lang="en-US" sz="2000" b="1" dirty="0" smtClean="0"/>
              <a:t>ew VSC Manual, COMDTINST M16796.8A is only being released in electronic format by the Coast Guard.</a:t>
            </a:r>
            <a:endParaRPr lang="en-US" sz="1800" b="1" dirty="0"/>
          </a:p>
          <a:p>
            <a:pPr marL="0" indent="0" algn="ctr">
              <a:buNone/>
            </a:pPr>
            <a:r>
              <a:rPr lang="en-US" sz="2000" b="1" dirty="0" smtClean="0"/>
              <a:t>Some Vessel Examiners may wish to have the manual available as a “Hard Copy” reference.  The CG Auxiliary Association has made arrangements to have our manuals printed at discount rates. To take advantage of this offer…</a:t>
            </a:r>
            <a:endParaRPr lang="en-US" sz="2000" b="1" dirty="0"/>
          </a:p>
          <a:p>
            <a:pPr marL="0" indent="0" algn="ctr">
              <a:buNone/>
            </a:pPr>
            <a:endParaRPr lang="en-US" sz="2000" b="1" dirty="0" smtClean="0">
              <a:solidFill>
                <a:srgbClr val="C00000"/>
              </a:solidFill>
            </a:endParaRPr>
          </a:p>
          <a:p>
            <a:pPr marL="0" indent="0" algn="ctr">
              <a:buNone/>
            </a:pPr>
            <a:r>
              <a:rPr lang="en-US" sz="2000" b="1" dirty="0" smtClean="0">
                <a:solidFill>
                  <a:srgbClr val="C00000"/>
                </a:solidFill>
              </a:rPr>
              <a:t>PLEASE </a:t>
            </a:r>
            <a:r>
              <a:rPr lang="en-US" sz="2000" b="1" dirty="0">
                <a:solidFill>
                  <a:srgbClr val="C00000"/>
                </a:solidFill>
              </a:rPr>
              <a:t>SEE THE </a:t>
            </a:r>
            <a:r>
              <a:rPr lang="en-US" sz="2000" b="1" dirty="0" smtClean="0">
                <a:solidFill>
                  <a:srgbClr val="C00000"/>
                </a:solidFill>
              </a:rPr>
              <a:t>DIRECTOR-V’s MEMO </a:t>
            </a:r>
            <a:r>
              <a:rPr lang="en-US" sz="2000" b="1" dirty="0">
                <a:solidFill>
                  <a:srgbClr val="C00000"/>
                </a:solidFill>
              </a:rPr>
              <a:t>ON THE WHAT’S NEW </a:t>
            </a:r>
            <a:r>
              <a:rPr lang="en-US" sz="2000" b="1" dirty="0" smtClean="0">
                <a:solidFill>
                  <a:srgbClr val="C00000"/>
                </a:solidFill>
              </a:rPr>
              <a:t>PAGE, LOCATED ON </a:t>
            </a:r>
            <a:r>
              <a:rPr lang="en-US" sz="2000" b="1" dirty="0">
                <a:solidFill>
                  <a:srgbClr val="C00000"/>
                </a:solidFill>
              </a:rPr>
              <a:t>THE </a:t>
            </a:r>
            <a:r>
              <a:rPr lang="en-US" sz="2000" b="1" dirty="0" smtClean="0">
                <a:solidFill>
                  <a:srgbClr val="C00000"/>
                </a:solidFill>
              </a:rPr>
              <a:t>V-DIRECTORATE’S </a:t>
            </a:r>
            <a:r>
              <a:rPr lang="en-US" sz="2000" b="1" dirty="0">
                <a:solidFill>
                  <a:srgbClr val="C00000"/>
                </a:solidFill>
              </a:rPr>
              <a:t>NATIONAL WEB SITE</a:t>
            </a:r>
          </a:p>
          <a:p>
            <a:pPr algn="ctr"/>
            <a:endParaRPr lang="en-US" sz="1000" b="1" dirty="0">
              <a:solidFill>
                <a:srgbClr val="C00000"/>
              </a:solidFill>
            </a:endParaRPr>
          </a:p>
          <a:p>
            <a:pPr marL="0" indent="0" algn="ctr">
              <a:buNone/>
            </a:pPr>
            <a:r>
              <a:rPr lang="en-US" sz="2000" b="1" dirty="0" smtClean="0">
                <a:solidFill>
                  <a:schemeClr val="accent1">
                    <a:lumMod val="75000"/>
                  </a:schemeClr>
                </a:solidFill>
              </a:rPr>
              <a:t>Or go directly to:</a:t>
            </a:r>
            <a:endParaRPr lang="en-US" sz="1000" b="1" dirty="0">
              <a:solidFill>
                <a:schemeClr val="accent1">
                  <a:lumMod val="75000"/>
                </a:schemeClr>
              </a:solidFill>
            </a:endParaRPr>
          </a:p>
          <a:p>
            <a:pPr marL="0" indent="0" algn="ctr">
              <a:buNone/>
            </a:pPr>
            <a:r>
              <a:rPr lang="en-US" sz="2000" b="1" dirty="0">
                <a:solidFill>
                  <a:srgbClr val="FF0000"/>
                </a:solidFill>
              </a:rPr>
              <a:t>http://wow.uscgaux.info/content.php?unit=V-DEPT&amp;category=dir-v-says</a:t>
            </a:r>
          </a:p>
          <a:p>
            <a:endParaRPr lang="en-US" dirty="0"/>
          </a:p>
        </p:txBody>
      </p:sp>
    </p:spTree>
    <p:extLst>
      <p:ext uri="{BB962C8B-B14F-4D97-AF65-F5344CB8AC3E}">
        <p14:creationId xmlns:p14="http://schemas.microsoft.com/office/powerpoint/2010/main" val="1130699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2874" y="391437"/>
            <a:ext cx="7696200" cy="1024003"/>
          </a:xfrm>
        </p:spPr>
        <p:txBody>
          <a:bodyPr/>
          <a:lstStyle/>
          <a:p>
            <a:pPr algn="ctr">
              <a:buClr>
                <a:srgbClr val="000000"/>
              </a:buClr>
              <a:buSzPct val="100000"/>
            </a:pPr>
            <a:r>
              <a:rPr lang="en-US" altLang="en-US" sz="3600" dirty="0">
                <a:solidFill>
                  <a:srgbClr val="002060"/>
                </a:solidFill>
                <a:effectLst>
                  <a:outerShdw blurRad="38100" dist="38100" dir="2700000" algn="tl">
                    <a:srgbClr val="000000">
                      <a:alpha val="43137"/>
                    </a:srgbClr>
                  </a:outerShdw>
                </a:effectLst>
                <a:ea typeface="Arial Unicode MS" pitchFamily="34" charset="-128"/>
                <a:cs typeface="Arial Unicode MS" pitchFamily="34" charset="-128"/>
              </a:rPr>
              <a:t>National RBS Program Mission</a:t>
            </a:r>
            <a:br>
              <a:rPr lang="en-US" altLang="en-US" sz="3600" dirty="0">
                <a:solidFill>
                  <a:srgbClr val="002060"/>
                </a:solidFill>
                <a:effectLst>
                  <a:outerShdw blurRad="38100" dist="38100" dir="2700000" algn="tl">
                    <a:srgbClr val="000000">
                      <a:alpha val="43137"/>
                    </a:srgbClr>
                  </a:outerShdw>
                </a:effectLst>
                <a:ea typeface="Arial Unicode MS" pitchFamily="34" charset="-128"/>
                <a:cs typeface="Arial Unicode MS" pitchFamily="34" charset="-128"/>
              </a:rPr>
            </a:br>
            <a:r>
              <a:rPr lang="en-US" altLang="en-US" sz="3600" dirty="0">
                <a:solidFill>
                  <a:srgbClr val="002060"/>
                </a:solidFill>
                <a:effectLst>
                  <a:outerShdw blurRad="38100" dist="38100" dir="2700000" algn="tl">
                    <a:srgbClr val="000000">
                      <a:alpha val="43137"/>
                    </a:srgbClr>
                  </a:outerShdw>
                </a:effectLst>
                <a:ea typeface="Arial Unicode MS" pitchFamily="34" charset="-128"/>
                <a:cs typeface="Arial Unicode MS" pitchFamily="34" charset="-128"/>
              </a:rPr>
              <a:t>Statement</a:t>
            </a:r>
          </a:p>
        </p:txBody>
      </p:sp>
      <p:sp>
        <p:nvSpPr>
          <p:cNvPr id="3" name="Content Placeholder 2"/>
          <p:cNvSpPr>
            <a:spLocks noGrp="1"/>
          </p:cNvSpPr>
          <p:nvPr>
            <p:ph idx="1"/>
          </p:nvPr>
        </p:nvSpPr>
        <p:spPr>
          <a:xfrm>
            <a:off x="1320452" y="1968675"/>
            <a:ext cx="7696200" cy="3292256"/>
          </a:xfrm>
        </p:spPr>
        <p:txBody>
          <a:bodyPr/>
          <a:lstStyle/>
          <a:p>
            <a:pPr marL="0" indent="0" algn="ctr">
              <a:buNone/>
            </a:pPr>
            <a:r>
              <a:rPr lang="en-US" altLang="en-US" sz="2800" b="1" dirty="0">
                <a:solidFill>
                  <a:srgbClr val="000000"/>
                </a:solidFill>
                <a:ea typeface="Arial Unicode MS" pitchFamily="34" charset="-128"/>
                <a:cs typeface="Arial Unicode MS" pitchFamily="34" charset="-128"/>
              </a:rPr>
              <a:t>To minimize loss of life, personal injury, property damage, and the environmental impact associated with the use of recreational boats through preventative means to maximize the safe use and enjoyment of United States waterways by the public.</a:t>
            </a:r>
          </a:p>
          <a:p>
            <a:endParaRPr lang="en-US" dirty="0"/>
          </a:p>
        </p:txBody>
      </p:sp>
      <p:sp>
        <p:nvSpPr>
          <p:cNvPr id="4" name="TextBox 3"/>
          <p:cNvSpPr txBox="1"/>
          <p:nvPr/>
        </p:nvSpPr>
        <p:spPr>
          <a:xfrm>
            <a:off x="2830882" y="5411244"/>
            <a:ext cx="4835047" cy="923330"/>
          </a:xfrm>
          <a:prstGeom prst="rect">
            <a:avLst/>
          </a:prstGeom>
          <a:noFill/>
          <a:ln>
            <a:noFill/>
          </a:ln>
          <a:effectLst>
            <a:outerShdw blurRad="50800" dist="38100" dir="5400000" algn="t" rotWithShape="0">
              <a:prstClr val="black">
                <a:alpha val="40000"/>
              </a:prstClr>
            </a:outerShdw>
          </a:effectLst>
        </p:spPr>
        <p:txBody>
          <a:bodyPr wrap="square" rtlCol="0">
            <a:spAutoFit/>
          </a:bodyPr>
          <a:lstStyle/>
          <a:p>
            <a:pPr algn="ctr"/>
            <a:r>
              <a:rPr lang="en-US" sz="5400" dirty="0" smtClean="0">
                <a:effectLst>
                  <a:glow rad="101600">
                    <a:schemeClr val="accent1">
                      <a:satMod val="175000"/>
                      <a:alpha val="40000"/>
                    </a:schemeClr>
                  </a:glow>
                  <a:outerShdw blurRad="50800" dist="38100" dir="8100000" algn="tr" rotWithShape="0">
                    <a:prstClr val="black">
                      <a:alpha val="40000"/>
                    </a:prstClr>
                  </a:outerShdw>
                </a:effectLst>
              </a:rPr>
              <a:t>RBS is Job #1</a:t>
            </a:r>
            <a:endParaRPr lang="en-US" sz="5400" dirty="0">
              <a:effectLst>
                <a:glow rad="101600">
                  <a:schemeClr val="accent1">
                    <a:satMod val="175000"/>
                    <a:alpha val="40000"/>
                  </a:schemeClr>
                </a:glow>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1471291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2060"/>
                </a:solidFill>
                <a:effectLst>
                  <a:outerShdw blurRad="38100" dist="38100" dir="2700000" algn="tl">
                    <a:srgbClr val="000000">
                      <a:alpha val="43137"/>
                    </a:srgbClr>
                  </a:outerShdw>
                </a:effectLst>
              </a:rPr>
              <a:t>It’s Important – You’re Important</a:t>
            </a:r>
            <a:endParaRPr lang="en-US"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307926" y="1392477"/>
            <a:ext cx="7696200" cy="5105400"/>
          </a:xfrm>
        </p:spPr>
        <p:txBody>
          <a:bodyPr/>
          <a:lstStyle/>
          <a:p>
            <a:pPr marL="0" indent="0" algn="ctr">
              <a:buNone/>
            </a:pPr>
            <a:r>
              <a:rPr lang="en-US" sz="2000" b="1" dirty="0" smtClean="0">
                <a:solidFill>
                  <a:schemeClr val="accent3">
                    <a:lumMod val="25000"/>
                  </a:schemeClr>
                </a:solidFill>
              </a:rPr>
              <a:t>Some take always…</a:t>
            </a:r>
          </a:p>
          <a:p>
            <a:pPr marL="0" indent="0" algn="ctr">
              <a:buNone/>
            </a:pPr>
            <a:endParaRPr lang="en-US" sz="1600" b="1" dirty="0" smtClean="0">
              <a:solidFill>
                <a:schemeClr val="accent3">
                  <a:lumMod val="25000"/>
                </a:schemeClr>
              </a:solidFill>
            </a:endParaRPr>
          </a:p>
          <a:p>
            <a:pPr marL="0" indent="0" algn="ctr">
              <a:buNone/>
            </a:pPr>
            <a:r>
              <a:rPr lang="en-US" sz="2000" b="1" dirty="0" smtClean="0">
                <a:solidFill>
                  <a:schemeClr val="accent3">
                    <a:lumMod val="25000"/>
                  </a:schemeClr>
                </a:solidFill>
              </a:rPr>
              <a:t>Let’s make the most of our one-on-one time while talking with boaters. </a:t>
            </a:r>
          </a:p>
          <a:p>
            <a:pPr marL="0" indent="0" algn="ctr">
              <a:buNone/>
            </a:pPr>
            <a:endParaRPr lang="en-US" sz="1600" dirty="0">
              <a:solidFill>
                <a:schemeClr val="accent3">
                  <a:lumMod val="25000"/>
                </a:schemeClr>
              </a:solidFill>
            </a:endParaRPr>
          </a:p>
          <a:p>
            <a:pPr marL="0" indent="0" algn="ctr">
              <a:buNone/>
            </a:pPr>
            <a:r>
              <a:rPr lang="en-US" sz="1600" b="1" dirty="0">
                <a:ln>
                  <a:solidFill>
                    <a:schemeClr val="tx2"/>
                  </a:solidFill>
                </a:ln>
                <a:solidFill>
                  <a:schemeClr val="accent3">
                    <a:lumMod val="25000"/>
                  </a:schemeClr>
                </a:solidFill>
              </a:rPr>
              <a:t>BE SURE TO STRESS THE IMPORTANCE OF TAKING AN AUXILIARY CLASSROOM OR AUXILIARY E-COURSE BOATER SAFETY </a:t>
            </a:r>
            <a:r>
              <a:rPr lang="en-US" sz="1600" b="1" dirty="0" smtClean="0">
                <a:ln>
                  <a:solidFill>
                    <a:schemeClr val="tx2"/>
                  </a:solidFill>
                </a:ln>
                <a:solidFill>
                  <a:schemeClr val="accent3">
                    <a:lumMod val="25000"/>
                  </a:schemeClr>
                </a:solidFill>
              </a:rPr>
              <a:t>CLASS</a:t>
            </a:r>
            <a:r>
              <a:rPr lang="en-US" sz="1600" b="1" dirty="0" smtClean="0">
                <a:ln>
                  <a:solidFill>
                    <a:srgbClr val="002060"/>
                  </a:solidFill>
                </a:ln>
                <a:solidFill>
                  <a:schemeClr val="accent3">
                    <a:lumMod val="25000"/>
                  </a:schemeClr>
                </a:solidFill>
              </a:rPr>
              <a:t>.</a:t>
            </a:r>
          </a:p>
          <a:p>
            <a:pPr marL="0" indent="0" algn="ctr">
              <a:buNone/>
            </a:pPr>
            <a:endParaRPr lang="en-US" sz="1600" b="1" dirty="0">
              <a:ln>
                <a:solidFill>
                  <a:srgbClr val="002060"/>
                </a:solidFill>
              </a:ln>
              <a:solidFill>
                <a:schemeClr val="accent3">
                  <a:lumMod val="25000"/>
                </a:schemeClr>
              </a:solidFill>
            </a:endParaRPr>
          </a:p>
          <a:p>
            <a:pPr marL="0" indent="0" algn="ctr">
              <a:buNone/>
            </a:pPr>
            <a:r>
              <a:rPr lang="en-US" sz="2000" b="1" dirty="0" smtClean="0">
                <a:solidFill>
                  <a:schemeClr val="accent3">
                    <a:lumMod val="25000"/>
                  </a:schemeClr>
                </a:solidFill>
              </a:rPr>
              <a:t>The information “YOU” pass along may well prevent an </a:t>
            </a:r>
          </a:p>
          <a:p>
            <a:pPr marL="0" indent="0" algn="ctr">
              <a:buNone/>
            </a:pPr>
            <a:r>
              <a:rPr lang="en-US" sz="2000" b="1" dirty="0" smtClean="0">
                <a:solidFill>
                  <a:schemeClr val="accent3">
                    <a:lumMod val="25000"/>
                  </a:schemeClr>
                </a:solidFill>
              </a:rPr>
              <a:t>accident or save a life.</a:t>
            </a:r>
          </a:p>
          <a:p>
            <a:pPr marL="0" indent="0" algn="ctr">
              <a:buNone/>
            </a:pPr>
            <a:endParaRPr lang="en-US" sz="1600" dirty="0">
              <a:solidFill>
                <a:schemeClr val="accent3">
                  <a:lumMod val="25000"/>
                </a:schemeClr>
              </a:solidFill>
            </a:endParaRPr>
          </a:p>
          <a:p>
            <a:pPr marL="0" indent="0" algn="ctr">
              <a:buNone/>
            </a:pPr>
            <a:r>
              <a:rPr lang="en-US" sz="1800" b="1" dirty="0" smtClean="0">
                <a:ln>
                  <a:solidFill>
                    <a:schemeClr val="tx2"/>
                  </a:solidFill>
                </a:ln>
                <a:solidFill>
                  <a:schemeClr val="accent3">
                    <a:lumMod val="25000"/>
                  </a:schemeClr>
                </a:solidFill>
              </a:rPr>
              <a:t>YOU ARE AN AMBASSADOR REPRESENTING THE U.S. COAST GUARD AND U.S. COAST GUARD AUXILIARY.</a:t>
            </a:r>
          </a:p>
          <a:p>
            <a:pPr marL="0" indent="0" algn="ctr">
              <a:buNone/>
            </a:pPr>
            <a:endParaRPr lang="en-US" sz="1800" b="1" dirty="0">
              <a:ln>
                <a:solidFill>
                  <a:schemeClr val="tx2"/>
                </a:solidFill>
              </a:ln>
              <a:solidFill>
                <a:schemeClr val="accent1">
                  <a:lumMod val="75000"/>
                </a:schemeClr>
              </a:solidFill>
            </a:endParaRPr>
          </a:p>
          <a:p>
            <a:pPr marL="0" indent="0" algn="ctr">
              <a:buNone/>
            </a:pPr>
            <a:r>
              <a:rPr lang="en-US" sz="3600" b="1" dirty="0" smtClean="0">
                <a:solidFill>
                  <a:schemeClr val="accent3">
                    <a:lumMod val="25000"/>
                  </a:schemeClr>
                </a:solidFill>
              </a:rPr>
              <a:t>“</a:t>
            </a:r>
            <a:r>
              <a:rPr lang="en-US" sz="3600" b="1" dirty="0" smtClean="0">
                <a:solidFill>
                  <a:schemeClr val="accent3">
                    <a:lumMod val="25000"/>
                  </a:schemeClr>
                </a:solidFill>
                <a:effectLst>
                  <a:outerShdw blurRad="38100" dist="38100" dir="2700000" algn="tl">
                    <a:srgbClr val="000000">
                      <a:alpha val="43137"/>
                    </a:srgbClr>
                  </a:outerShdw>
                </a:effectLst>
              </a:rPr>
              <a:t>S</a:t>
            </a:r>
            <a:r>
              <a:rPr lang="en-US" sz="3600" b="1" dirty="0" smtClean="0">
                <a:ln>
                  <a:solidFill>
                    <a:schemeClr val="tx1">
                      <a:lumMod val="75000"/>
                      <a:lumOff val="25000"/>
                    </a:schemeClr>
                  </a:solidFill>
                </a:ln>
                <a:solidFill>
                  <a:schemeClr val="accent3">
                    <a:lumMod val="25000"/>
                  </a:schemeClr>
                </a:solidFill>
                <a:effectLst>
                  <a:outerShdw blurRad="38100" dist="38100" dir="2700000" algn="tl">
                    <a:srgbClr val="000000">
                      <a:alpha val="43137"/>
                    </a:srgbClr>
                  </a:outerShdw>
                </a:effectLst>
              </a:rPr>
              <a:t>E</a:t>
            </a:r>
            <a:r>
              <a:rPr lang="en-US" sz="3600" b="1" dirty="0" smtClean="0">
                <a:solidFill>
                  <a:schemeClr val="accent3">
                    <a:lumMod val="25000"/>
                  </a:schemeClr>
                </a:solidFill>
                <a:effectLst>
                  <a:outerShdw blurRad="38100" dist="38100" dir="2700000" algn="tl">
                    <a:srgbClr val="000000">
                      <a:alpha val="43137"/>
                    </a:srgbClr>
                  </a:outerShdw>
                </a:effectLst>
              </a:rPr>
              <a:t>MP</a:t>
            </a:r>
            <a:r>
              <a:rPr lang="en-US" sz="3600" b="1" dirty="0" smtClean="0">
                <a:ln>
                  <a:solidFill>
                    <a:schemeClr val="tx1">
                      <a:lumMod val="75000"/>
                      <a:lumOff val="25000"/>
                    </a:schemeClr>
                  </a:solidFill>
                </a:ln>
                <a:solidFill>
                  <a:schemeClr val="accent3">
                    <a:lumMod val="25000"/>
                  </a:schemeClr>
                </a:solidFill>
                <a:effectLst>
                  <a:outerShdw blurRad="38100" dist="38100" dir="2700000" algn="tl">
                    <a:srgbClr val="000000">
                      <a:alpha val="43137"/>
                    </a:srgbClr>
                  </a:outerShdw>
                </a:effectLst>
              </a:rPr>
              <a:t>E</a:t>
            </a:r>
            <a:r>
              <a:rPr lang="en-US" sz="3600" b="1" dirty="0" smtClean="0">
                <a:solidFill>
                  <a:schemeClr val="accent3">
                    <a:lumMod val="25000"/>
                  </a:schemeClr>
                </a:solidFill>
                <a:effectLst>
                  <a:outerShdw blurRad="38100" dist="38100" dir="2700000" algn="tl">
                    <a:srgbClr val="000000">
                      <a:alpha val="43137"/>
                    </a:srgbClr>
                  </a:outerShdw>
                </a:effectLst>
              </a:rPr>
              <a:t>R P</a:t>
            </a:r>
            <a:r>
              <a:rPr lang="en-US" sz="3600" b="1" dirty="0" smtClean="0">
                <a:ln>
                  <a:solidFill>
                    <a:schemeClr val="tx1">
                      <a:lumMod val="75000"/>
                      <a:lumOff val="25000"/>
                    </a:schemeClr>
                  </a:solidFill>
                </a:ln>
                <a:solidFill>
                  <a:schemeClr val="accent3">
                    <a:lumMod val="25000"/>
                  </a:schemeClr>
                </a:solidFill>
                <a:effectLst>
                  <a:outerShdw blurRad="38100" dist="38100" dir="2700000" algn="tl">
                    <a:srgbClr val="000000">
                      <a:alpha val="43137"/>
                    </a:srgbClr>
                  </a:outerShdw>
                </a:effectLst>
              </a:rPr>
              <a:t>A</a:t>
            </a:r>
            <a:r>
              <a:rPr lang="en-US" sz="3600" b="1" dirty="0" smtClean="0">
                <a:solidFill>
                  <a:schemeClr val="accent3">
                    <a:lumMod val="25000"/>
                  </a:schemeClr>
                </a:solidFill>
                <a:effectLst>
                  <a:outerShdw blurRad="38100" dist="38100" dir="2700000" algn="tl">
                    <a:srgbClr val="000000">
                      <a:alpha val="43137"/>
                    </a:srgbClr>
                  </a:outerShdw>
                </a:effectLst>
              </a:rPr>
              <a:t>RA</a:t>
            </a:r>
            <a:r>
              <a:rPr lang="en-US" sz="3600" b="1" dirty="0" smtClean="0">
                <a:ln>
                  <a:solidFill>
                    <a:schemeClr val="tx1">
                      <a:lumMod val="75000"/>
                      <a:lumOff val="25000"/>
                    </a:schemeClr>
                  </a:solidFill>
                </a:ln>
                <a:solidFill>
                  <a:schemeClr val="accent3">
                    <a:lumMod val="25000"/>
                  </a:schemeClr>
                </a:solidFill>
                <a:effectLst>
                  <a:outerShdw blurRad="38100" dist="38100" dir="2700000" algn="tl">
                    <a:srgbClr val="000000">
                      <a:alpha val="43137"/>
                    </a:srgbClr>
                  </a:outerShdw>
                </a:effectLst>
              </a:rPr>
              <a:t>T</a:t>
            </a:r>
            <a:r>
              <a:rPr lang="en-US" sz="3600" b="1" dirty="0" smtClean="0">
                <a:solidFill>
                  <a:schemeClr val="accent3">
                    <a:lumMod val="25000"/>
                  </a:schemeClr>
                </a:solidFill>
                <a:effectLst>
                  <a:outerShdw blurRad="38100" dist="38100" dir="2700000" algn="tl">
                    <a:srgbClr val="000000">
                      <a:alpha val="43137"/>
                    </a:srgbClr>
                  </a:outerShdw>
                </a:effectLst>
              </a:rPr>
              <a:t>US</a:t>
            </a:r>
            <a:r>
              <a:rPr lang="en-US" sz="3600" b="1" dirty="0" smtClean="0">
                <a:solidFill>
                  <a:schemeClr val="accent3">
                    <a:lumMod val="25000"/>
                  </a:schemeClr>
                </a:solidFill>
              </a:rPr>
              <a:t>”</a:t>
            </a:r>
            <a:endParaRPr lang="en-US" sz="3600" b="1" dirty="0">
              <a:solidFill>
                <a:schemeClr val="accent3">
                  <a:lumMod val="25000"/>
                </a:schemeClr>
              </a:solidFill>
            </a:endParaRPr>
          </a:p>
        </p:txBody>
      </p:sp>
    </p:spTree>
    <p:extLst>
      <p:ext uri="{BB962C8B-B14F-4D97-AF65-F5344CB8AC3E}">
        <p14:creationId xmlns:p14="http://schemas.microsoft.com/office/powerpoint/2010/main" val="3339538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5232" y="1515649"/>
            <a:ext cx="4196219" cy="871429"/>
          </a:xfrm>
        </p:spPr>
        <p:txBody>
          <a:bodyPr/>
          <a:lstStyle/>
          <a:p>
            <a:pPr algn="ctr"/>
            <a:r>
              <a:rPr lang="en-US" sz="2800" dirty="0" smtClean="0">
                <a:solidFill>
                  <a:srgbClr val="002060"/>
                </a:solidFill>
                <a:effectLst>
                  <a:outerShdw blurRad="38100" dist="38100" dir="2700000" algn="tl">
                    <a:srgbClr val="000000">
                      <a:alpha val="43137"/>
                    </a:srgbClr>
                  </a:outerShdw>
                </a:effectLst>
              </a:rPr>
              <a:t>2015 V-DIRECTORATE </a:t>
            </a:r>
            <a:br>
              <a:rPr lang="en-US" sz="2800" dirty="0" smtClean="0">
                <a:solidFill>
                  <a:srgbClr val="002060"/>
                </a:solidFill>
                <a:effectLst>
                  <a:outerShdw blurRad="38100" dist="38100" dir="2700000" algn="tl">
                    <a:srgbClr val="000000">
                      <a:alpha val="43137"/>
                    </a:srgbClr>
                  </a:outerShdw>
                </a:effectLst>
              </a:rPr>
            </a:br>
            <a:r>
              <a:rPr lang="en-US" sz="2800" dirty="0" smtClean="0">
                <a:solidFill>
                  <a:srgbClr val="002060"/>
                </a:solidFill>
                <a:effectLst>
                  <a:outerShdw blurRad="38100" dist="38100" dir="2700000" algn="tl">
                    <a:srgbClr val="000000">
                      <a:alpha val="43137"/>
                    </a:srgbClr>
                  </a:outerShdw>
                </a:effectLst>
              </a:rPr>
              <a:t>STAFF</a:t>
            </a:r>
            <a:endParaRPr lang="en-US" sz="2800" dirty="0">
              <a:solidFill>
                <a:srgbClr val="002060"/>
              </a:solidFill>
              <a:effectLst>
                <a:outerShdw blurRad="38100" dist="38100" dir="2700000" algn="tl">
                  <a:srgbClr val="000000">
                    <a:alpha val="43137"/>
                  </a:srgbClr>
                </a:outerShdw>
              </a:effectLst>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723" y="363254"/>
            <a:ext cx="3244242" cy="3244242"/>
          </a:xfrm>
        </p:spPr>
      </p:pic>
      <p:sp>
        <p:nvSpPr>
          <p:cNvPr id="4" name="Text Placeholder 3"/>
          <p:cNvSpPr>
            <a:spLocks noGrp="1"/>
          </p:cNvSpPr>
          <p:nvPr>
            <p:ph type="body" sz="half" idx="2"/>
          </p:nvPr>
        </p:nvSpPr>
        <p:spPr>
          <a:xfrm>
            <a:off x="1716066" y="3940307"/>
            <a:ext cx="7152361" cy="2523123"/>
          </a:xfrm>
        </p:spPr>
        <p:txBody>
          <a:bodyPr/>
          <a:lstStyle/>
          <a:p>
            <a:r>
              <a:rPr lang="en-US" sz="1800" b="1" dirty="0" smtClean="0">
                <a:effectLst>
                  <a:outerShdw blurRad="38100" dist="38100" dir="2700000" algn="tl">
                    <a:srgbClr val="000000">
                      <a:alpha val="43137"/>
                    </a:srgbClr>
                  </a:outerShdw>
                </a:effectLst>
              </a:rPr>
              <a:t>Director-V: 				Michael S. Klacik</a:t>
            </a:r>
          </a:p>
          <a:p>
            <a:r>
              <a:rPr lang="en-US" sz="1800" b="1" dirty="0" smtClean="0">
                <a:effectLst>
                  <a:outerShdw blurRad="38100" dist="38100" dir="2700000" algn="tl">
                    <a:srgbClr val="000000">
                      <a:alpha val="43137"/>
                    </a:srgbClr>
                  </a:outerShdw>
                </a:effectLst>
              </a:rPr>
              <a:t>Deputy Director-V: 			Andrew J. Render</a:t>
            </a:r>
          </a:p>
          <a:p>
            <a:r>
              <a:rPr lang="en-US" sz="1800" b="1" dirty="0" smtClean="0">
                <a:effectLst>
                  <a:outerShdw blurRad="38100" dist="38100" dir="2700000" algn="tl">
                    <a:srgbClr val="000000">
                      <a:alpha val="43137"/>
                    </a:srgbClr>
                  </a:outerShdw>
                </a:effectLst>
              </a:rPr>
              <a:t>Division Chief-Vessel Examination: 	</a:t>
            </a:r>
            <a:endParaRPr lang="en-US" sz="1800" b="1" dirty="0">
              <a:effectLst>
                <a:outerShdw blurRad="38100" dist="38100" dir="2700000" algn="tl">
                  <a:srgbClr val="000000">
                    <a:alpha val="43137"/>
                  </a:srgbClr>
                </a:outerShdw>
              </a:effectLst>
            </a:endParaRPr>
          </a:p>
          <a:p>
            <a:r>
              <a:rPr lang="en-US" sz="1800" b="1" dirty="0" smtClean="0">
                <a:effectLst>
                  <a:outerShdw blurRad="38100" dist="38100" dir="2700000" algn="tl">
                    <a:srgbClr val="000000">
                      <a:alpha val="43137"/>
                    </a:srgbClr>
                  </a:outerShdw>
                </a:effectLst>
              </a:rPr>
              <a:t>Division Chief-Visitation Programs: 	Joseph C. Reichal Jr.</a:t>
            </a:r>
          </a:p>
          <a:p>
            <a:r>
              <a:rPr lang="en-US" sz="1800" b="1" dirty="0" smtClean="0">
                <a:effectLst>
                  <a:outerShdw blurRad="38100" dist="38100" dir="2700000" algn="tl">
                    <a:srgbClr val="000000">
                      <a:alpha val="43137"/>
                    </a:srgbClr>
                  </a:outerShdw>
                </a:effectLst>
              </a:rPr>
              <a:t>Division Chief-Communications: 		William J. Howard</a:t>
            </a:r>
          </a:p>
          <a:p>
            <a:r>
              <a:rPr lang="en-US" sz="1800" b="1" dirty="0" smtClean="0">
                <a:effectLst>
                  <a:outerShdw blurRad="38100" dist="38100" dir="2700000" algn="tl">
                    <a:srgbClr val="000000">
                      <a:alpha val="43137"/>
                    </a:srgbClr>
                  </a:outerShdw>
                </a:effectLst>
              </a:rPr>
              <a:t>Division Chief- Incentives: 		Norman L. Fehr Jr.</a:t>
            </a:r>
          </a:p>
          <a:p>
            <a:r>
              <a:rPr lang="en-US" sz="1800" b="1" dirty="0" smtClean="0">
                <a:effectLst>
                  <a:outerShdw blurRad="38100" dist="38100" dir="2700000" algn="tl">
                    <a:srgbClr val="000000">
                      <a:alpha val="43137"/>
                    </a:srgbClr>
                  </a:outerShdw>
                </a:effectLst>
              </a:rPr>
              <a:t>Division Chief-Technical Services: 	John Yskamp</a:t>
            </a:r>
            <a:endParaRPr lang="en-US" sz="1800" b="1" dirty="0">
              <a:effectLst>
                <a:outerShdw blurRad="38100" dist="38100" dir="2700000" algn="tl">
                  <a:srgbClr val="000000">
                    <a:alpha val="43137"/>
                  </a:srgbClr>
                </a:outerShdw>
              </a:effectLst>
            </a:endParaRPr>
          </a:p>
        </p:txBody>
      </p:sp>
      <p:sp>
        <p:nvSpPr>
          <p:cNvPr id="6" name="TextBox 5"/>
          <p:cNvSpPr txBox="1"/>
          <p:nvPr/>
        </p:nvSpPr>
        <p:spPr>
          <a:xfrm>
            <a:off x="1478070" y="2946469"/>
            <a:ext cx="3995803" cy="369332"/>
          </a:xfrm>
          <a:prstGeom prst="rect">
            <a:avLst/>
          </a:prstGeom>
          <a:noFill/>
        </p:spPr>
        <p:txBody>
          <a:bodyPr wrap="square" rtlCol="0">
            <a:spAutoFit/>
          </a:bodyPr>
          <a:lstStyle/>
          <a:p>
            <a:pPr algn="ctr"/>
            <a:r>
              <a:rPr lang="en-US" b="1" dirty="0" smtClean="0">
                <a:solidFill>
                  <a:srgbClr val="FF0000"/>
                </a:solidFill>
                <a:latin typeface="Lucida Calligraphy" panose="03010101010101010101" pitchFamily="66" charset="0"/>
              </a:rPr>
              <a:t>“Prevention Through Interaction”</a:t>
            </a:r>
            <a:endParaRPr lang="en-US" b="1" dirty="0">
              <a:solidFill>
                <a:srgbClr val="FF0000"/>
              </a:solidFill>
              <a:latin typeface="Lucida Calligraphy" panose="03010101010101010101" pitchFamily="66" charset="0"/>
            </a:endParaRPr>
          </a:p>
        </p:txBody>
      </p:sp>
    </p:spTree>
    <p:extLst>
      <p:ext uri="{BB962C8B-B14F-4D97-AF65-F5344CB8AC3E}">
        <p14:creationId xmlns:p14="http://schemas.microsoft.com/office/powerpoint/2010/main" val="141870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5857" y="452622"/>
            <a:ext cx="7115767" cy="1846659"/>
          </a:xfrm>
          <a:prstGeom prst="rect">
            <a:avLst/>
          </a:prstGeom>
          <a:noFill/>
        </p:spPr>
        <p:txBody>
          <a:bodyPr wrap="square" rtlCol="0">
            <a:spAutoFit/>
          </a:bodyPr>
          <a:lstStyle/>
          <a:p>
            <a:endParaRPr lang="en-US" b="1" dirty="0">
              <a:solidFill>
                <a:srgbClr val="FF00FF"/>
              </a:solidFill>
            </a:endParaRPr>
          </a:p>
          <a:p>
            <a:pPr algn="ctr"/>
            <a:r>
              <a:rPr lang="en-US" sz="2400" b="1" dirty="0" smtClean="0">
                <a:ln>
                  <a:solidFill>
                    <a:schemeClr val="accent5">
                      <a:lumMod val="25000"/>
                    </a:schemeClr>
                  </a:solidFill>
                </a:ln>
                <a:solidFill>
                  <a:srgbClr val="002060"/>
                </a:solidFill>
              </a:rPr>
              <a:t>The Vessel Safety Check Program continues to be the primary method to help boaters achieve voluntary compliance with federal and state </a:t>
            </a:r>
            <a:r>
              <a:rPr lang="en-US" sz="2400" b="1" dirty="0">
                <a:ln>
                  <a:solidFill>
                    <a:schemeClr val="accent5">
                      <a:lumMod val="25000"/>
                    </a:schemeClr>
                  </a:solidFill>
                </a:ln>
                <a:solidFill>
                  <a:srgbClr val="002060"/>
                </a:solidFill>
              </a:rPr>
              <a:t>r</a:t>
            </a:r>
            <a:r>
              <a:rPr lang="en-US" sz="2400" b="1" dirty="0" smtClean="0">
                <a:ln>
                  <a:solidFill>
                    <a:schemeClr val="accent5">
                      <a:lumMod val="25000"/>
                    </a:schemeClr>
                  </a:solidFill>
                </a:ln>
                <a:solidFill>
                  <a:srgbClr val="002060"/>
                </a:solidFill>
              </a:rPr>
              <a:t>ecreational </a:t>
            </a:r>
            <a:r>
              <a:rPr lang="en-US" sz="2400" b="1" dirty="0">
                <a:ln>
                  <a:solidFill>
                    <a:schemeClr val="accent5">
                      <a:lumMod val="25000"/>
                    </a:schemeClr>
                  </a:solidFill>
                </a:ln>
                <a:solidFill>
                  <a:srgbClr val="002060"/>
                </a:solidFill>
              </a:rPr>
              <a:t>b</a:t>
            </a:r>
            <a:r>
              <a:rPr lang="en-US" sz="2400" b="1" dirty="0" smtClean="0">
                <a:ln>
                  <a:solidFill>
                    <a:schemeClr val="accent5">
                      <a:lumMod val="25000"/>
                    </a:schemeClr>
                  </a:solidFill>
                </a:ln>
                <a:solidFill>
                  <a:srgbClr val="002060"/>
                </a:solidFill>
              </a:rPr>
              <a:t>oating </a:t>
            </a:r>
            <a:r>
              <a:rPr lang="en-US" sz="2400" b="1" dirty="0">
                <a:ln>
                  <a:solidFill>
                    <a:schemeClr val="accent5">
                      <a:lumMod val="25000"/>
                    </a:schemeClr>
                  </a:solidFill>
                </a:ln>
                <a:solidFill>
                  <a:srgbClr val="002060"/>
                </a:solidFill>
              </a:rPr>
              <a:t>l</a:t>
            </a:r>
            <a:r>
              <a:rPr lang="en-US" sz="2400" b="1" dirty="0" smtClean="0">
                <a:ln>
                  <a:solidFill>
                    <a:schemeClr val="accent5">
                      <a:lumMod val="25000"/>
                    </a:schemeClr>
                  </a:solidFill>
                </a:ln>
                <a:solidFill>
                  <a:srgbClr val="002060"/>
                </a:solidFill>
              </a:rPr>
              <a:t>aws.</a:t>
            </a:r>
            <a:endParaRPr lang="en-US" sz="2400" b="1" dirty="0">
              <a:ln>
                <a:solidFill>
                  <a:schemeClr val="accent5">
                    <a:lumMod val="25000"/>
                  </a:schemeClr>
                </a:solidFill>
              </a:ln>
              <a:solidFill>
                <a:srgbClr val="002060"/>
              </a:solidFill>
            </a:endParaRPr>
          </a:p>
        </p:txBody>
      </p:sp>
      <p:sp>
        <p:nvSpPr>
          <p:cNvPr id="3" name="TextBox 2"/>
          <p:cNvSpPr txBox="1"/>
          <p:nvPr/>
        </p:nvSpPr>
        <p:spPr>
          <a:xfrm>
            <a:off x="1490595" y="2586492"/>
            <a:ext cx="7515839" cy="2131353"/>
          </a:xfrm>
          <a:prstGeom prst="rect">
            <a:avLst/>
          </a:prstGeom>
          <a:noFill/>
        </p:spPr>
        <p:txBody>
          <a:bodyPr wrap="square" rtlCol="0">
            <a:spAutoFit/>
          </a:bodyPr>
          <a:lstStyle/>
          <a:p>
            <a:pPr algn="ctr"/>
            <a:r>
              <a:rPr lang="en-US" sz="2400" b="1" dirty="0" smtClean="0">
                <a:ln>
                  <a:solidFill>
                    <a:srgbClr val="0070C0"/>
                  </a:solidFill>
                </a:ln>
                <a:solidFill>
                  <a:schemeClr val="accent1">
                    <a:lumMod val="75000"/>
                  </a:schemeClr>
                </a:solidFill>
              </a:rPr>
              <a:t>THE VSC IS A TWO </a:t>
            </a:r>
            <a:r>
              <a:rPr lang="en-US" sz="2400" b="1" dirty="0">
                <a:ln>
                  <a:solidFill>
                    <a:srgbClr val="0070C0"/>
                  </a:solidFill>
                </a:ln>
                <a:solidFill>
                  <a:schemeClr val="accent1">
                    <a:lumMod val="75000"/>
                  </a:schemeClr>
                </a:solidFill>
              </a:rPr>
              <a:t>PRONGED APPROACH TO BOATING </a:t>
            </a:r>
            <a:r>
              <a:rPr lang="en-US" sz="2400" b="1" dirty="0" smtClean="0">
                <a:ln>
                  <a:solidFill>
                    <a:srgbClr val="0070C0"/>
                  </a:solidFill>
                </a:ln>
                <a:solidFill>
                  <a:schemeClr val="accent1">
                    <a:lumMod val="75000"/>
                  </a:schemeClr>
                </a:solidFill>
              </a:rPr>
              <a:t>SAFETY</a:t>
            </a:r>
          </a:p>
          <a:p>
            <a:pPr algn="ctr"/>
            <a:endParaRPr lang="en-US" sz="1050" b="1" dirty="0">
              <a:ln>
                <a:solidFill>
                  <a:srgbClr val="0070C0"/>
                </a:solidFill>
              </a:ln>
              <a:solidFill>
                <a:schemeClr val="accent1">
                  <a:lumMod val="75000"/>
                </a:schemeClr>
              </a:solidFill>
            </a:endParaRPr>
          </a:p>
          <a:p>
            <a:pPr algn="ctr"/>
            <a:r>
              <a:rPr lang="en-US" b="1" dirty="0" smtClean="0">
                <a:ln>
                  <a:solidFill>
                    <a:srgbClr val="0070C0"/>
                  </a:solidFill>
                </a:ln>
                <a:solidFill>
                  <a:schemeClr val="accent1">
                    <a:lumMod val="75000"/>
                  </a:schemeClr>
                </a:solidFill>
              </a:rPr>
              <a:t>1. ENSURES </a:t>
            </a:r>
            <a:r>
              <a:rPr lang="en-US" b="1" dirty="0">
                <a:ln>
                  <a:solidFill>
                    <a:srgbClr val="0070C0"/>
                  </a:solidFill>
                </a:ln>
                <a:solidFill>
                  <a:schemeClr val="accent1">
                    <a:lumMod val="75000"/>
                  </a:schemeClr>
                </a:solidFill>
              </a:rPr>
              <a:t>CARRIAGE OF THE REQUIRED SAFETY </a:t>
            </a:r>
            <a:r>
              <a:rPr lang="en-US" b="1" dirty="0" smtClean="0">
                <a:ln>
                  <a:solidFill>
                    <a:srgbClr val="0070C0"/>
                  </a:solidFill>
                </a:ln>
                <a:solidFill>
                  <a:schemeClr val="accent1">
                    <a:lumMod val="75000"/>
                  </a:schemeClr>
                </a:solidFill>
              </a:rPr>
              <a:t>EQUIPMENT.</a:t>
            </a:r>
            <a:endParaRPr lang="en-US" b="1" dirty="0">
              <a:ln>
                <a:solidFill>
                  <a:srgbClr val="0070C0"/>
                </a:solidFill>
              </a:ln>
              <a:solidFill>
                <a:schemeClr val="accent1">
                  <a:lumMod val="75000"/>
                </a:schemeClr>
              </a:solidFill>
            </a:endParaRPr>
          </a:p>
          <a:p>
            <a:pPr algn="ctr"/>
            <a:r>
              <a:rPr lang="en-US" b="1" dirty="0" smtClean="0">
                <a:ln>
                  <a:solidFill>
                    <a:srgbClr val="0070C0"/>
                  </a:solidFill>
                </a:ln>
                <a:solidFill>
                  <a:schemeClr val="accent1">
                    <a:lumMod val="75000"/>
                  </a:schemeClr>
                </a:solidFill>
              </a:rPr>
              <a:t>2. RAISES </a:t>
            </a:r>
            <a:r>
              <a:rPr lang="en-US" b="1" dirty="0">
                <a:ln>
                  <a:solidFill>
                    <a:srgbClr val="0070C0"/>
                  </a:solidFill>
                </a:ln>
                <a:solidFill>
                  <a:schemeClr val="accent1">
                    <a:lumMod val="75000"/>
                  </a:schemeClr>
                </a:solidFill>
              </a:rPr>
              <a:t>THE BOATER’S AWARENESS THROUGH ONE-ON-ONE </a:t>
            </a:r>
            <a:r>
              <a:rPr lang="en-US" b="1" dirty="0" smtClean="0">
                <a:ln>
                  <a:solidFill>
                    <a:srgbClr val="0070C0"/>
                  </a:solidFill>
                </a:ln>
                <a:solidFill>
                  <a:schemeClr val="accent1">
                    <a:lumMod val="75000"/>
                  </a:schemeClr>
                </a:solidFill>
              </a:rPr>
              <a:t>CONTACT.</a:t>
            </a:r>
            <a:endParaRPr lang="en-US" b="1" dirty="0">
              <a:ln>
                <a:solidFill>
                  <a:srgbClr val="0070C0"/>
                </a:solidFill>
              </a:ln>
              <a:solidFill>
                <a:schemeClr val="accent1">
                  <a:lumMod val="75000"/>
                </a:schemeClr>
              </a:solidFill>
            </a:endParaRPr>
          </a:p>
          <a:p>
            <a:pPr algn="ctr"/>
            <a:r>
              <a:rPr lang="en-US" sz="2000" b="1" dirty="0" smtClean="0">
                <a:solidFill>
                  <a:schemeClr val="accent1">
                    <a:lumMod val="75000"/>
                  </a:schemeClr>
                </a:solidFill>
              </a:rPr>
              <a:t> </a:t>
            </a:r>
            <a:endParaRPr lang="en-US" sz="2000" b="1" dirty="0">
              <a:solidFill>
                <a:schemeClr val="accent1">
                  <a:lumMod val="75000"/>
                </a:schemeClr>
              </a:solidFill>
            </a:endParaRPr>
          </a:p>
        </p:txBody>
      </p:sp>
      <p:sp>
        <p:nvSpPr>
          <p:cNvPr id="4" name="TextBox 3"/>
          <p:cNvSpPr txBox="1"/>
          <p:nvPr/>
        </p:nvSpPr>
        <p:spPr>
          <a:xfrm>
            <a:off x="1490595" y="4717845"/>
            <a:ext cx="7241029" cy="1569660"/>
          </a:xfrm>
          <a:prstGeom prst="rect">
            <a:avLst/>
          </a:prstGeom>
          <a:noFill/>
        </p:spPr>
        <p:txBody>
          <a:bodyPr wrap="square" rtlCol="0">
            <a:spAutoFit/>
          </a:bodyPr>
          <a:lstStyle/>
          <a:p>
            <a:pPr algn="ctr"/>
            <a:r>
              <a:rPr lang="en-US" sz="2400" b="1" dirty="0" smtClean="0">
                <a:ln>
                  <a:solidFill>
                    <a:srgbClr val="FF0000"/>
                  </a:solidFill>
                </a:ln>
                <a:solidFill>
                  <a:srgbClr val="C00000"/>
                </a:solidFill>
              </a:rPr>
              <a:t>What a better time than during a vessel </a:t>
            </a:r>
            <a:r>
              <a:rPr lang="en-US" sz="2400" b="1" dirty="0">
                <a:ln>
                  <a:solidFill>
                    <a:srgbClr val="FF0000"/>
                  </a:solidFill>
                </a:ln>
                <a:solidFill>
                  <a:srgbClr val="C00000"/>
                </a:solidFill>
              </a:rPr>
              <a:t>s</a:t>
            </a:r>
            <a:r>
              <a:rPr lang="en-US" sz="2400" b="1" dirty="0" smtClean="0">
                <a:ln>
                  <a:solidFill>
                    <a:srgbClr val="FF0000"/>
                  </a:solidFill>
                </a:ln>
                <a:solidFill>
                  <a:srgbClr val="C00000"/>
                </a:solidFill>
              </a:rPr>
              <a:t>afety check to introduce the boater to the Coast Guard Auxiliary’s “classroom” and “E-Courses” Public Education Programs.</a:t>
            </a:r>
            <a:endParaRPr lang="en-US" sz="2400" b="1" dirty="0">
              <a:ln>
                <a:solidFill>
                  <a:srgbClr val="FF0000"/>
                </a:solidFill>
              </a:ln>
              <a:solidFill>
                <a:srgbClr val="C00000"/>
              </a:solidFill>
            </a:endParaRPr>
          </a:p>
        </p:txBody>
      </p:sp>
    </p:spTree>
    <p:extLst>
      <p:ext uri="{BB962C8B-B14F-4D97-AF65-F5344CB8AC3E}">
        <p14:creationId xmlns:p14="http://schemas.microsoft.com/office/powerpoint/2010/main" val="302034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91438"/>
            <a:ext cx="7696200" cy="762000"/>
          </a:xfrm>
        </p:spPr>
        <p:txBody>
          <a:bodyPr/>
          <a:lstStyle/>
          <a:p>
            <a:r>
              <a:rPr lang="en-US" dirty="0" smtClean="0">
                <a:solidFill>
                  <a:srgbClr val="002060"/>
                </a:solidFill>
                <a:effectLst>
                  <a:outerShdw blurRad="38100" dist="38100" dir="2700000" algn="tl">
                    <a:srgbClr val="000000">
                      <a:alpha val="43137"/>
                    </a:srgbClr>
                  </a:outerShdw>
                </a:effectLst>
              </a:rPr>
              <a:t>Reviewing the New VSC Manual</a:t>
            </a:r>
            <a:endParaRPr lang="en-US"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470764" y="1752600"/>
            <a:ext cx="7322507" cy="5105400"/>
          </a:xfrm>
        </p:spPr>
        <p:txBody>
          <a:bodyPr/>
          <a:lstStyle/>
          <a:p>
            <a:r>
              <a:rPr lang="en-US" sz="2000" b="1" dirty="0"/>
              <a:t>FORMAT</a:t>
            </a:r>
          </a:p>
          <a:p>
            <a:r>
              <a:rPr lang="en-US" sz="2000" b="1" dirty="0" smtClean="0"/>
              <a:t>TERMINOLOGY</a:t>
            </a:r>
          </a:p>
          <a:p>
            <a:r>
              <a:rPr lang="en-US" sz="2000" b="1" dirty="0" smtClean="0"/>
              <a:t>REVIEWING THE MANUAL</a:t>
            </a:r>
            <a:endParaRPr lang="en-US" sz="2000" b="1" dirty="0"/>
          </a:p>
          <a:p>
            <a:r>
              <a:rPr lang="en-US" sz="2000" b="1" dirty="0" smtClean="0"/>
              <a:t>NEW </a:t>
            </a:r>
            <a:r>
              <a:rPr lang="en-US" sz="2000" b="1" dirty="0"/>
              <a:t>CHAPTERS</a:t>
            </a:r>
          </a:p>
          <a:p>
            <a:r>
              <a:rPr lang="en-US" sz="2000" b="1" dirty="0" smtClean="0"/>
              <a:t>UNIFORMS</a:t>
            </a:r>
            <a:endParaRPr lang="en-US" sz="2000" b="1" dirty="0"/>
          </a:p>
          <a:p>
            <a:r>
              <a:rPr lang="en-US" sz="2000" b="1" dirty="0" smtClean="0"/>
              <a:t>WEARING LIFE JACKETS</a:t>
            </a:r>
          </a:p>
          <a:p>
            <a:r>
              <a:rPr lang="en-US" sz="2000" b="1" dirty="0" smtClean="0"/>
              <a:t>CERTIFICATION </a:t>
            </a:r>
            <a:r>
              <a:rPr lang="en-US" sz="2000" b="1" dirty="0"/>
              <a:t>/ </a:t>
            </a:r>
            <a:r>
              <a:rPr lang="en-US" sz="2000" b="1" dirty="0" smtClean="0"/>
              <a:t>RECERTIFICATION</a:t>
            </a:r>
          </a:p>
          <a:p>
            <a:r>
              <a:rPr lang="en-US" sz="2000" b="1" dirty="0" smtClean="0"/>
              <a:t>BELL </a:t>
            </a:r>
            <a:r>
              <a:rPr lang="en-US" sz="2000" b="1" dirty="0"/>
              <a:t>REQUIREMENTS</a:t>
            </a:r>
          </a:p>
          <a:p>
            <a:r>
              <a:rPr lang="en-US" sz="2000" b="1" dirty="0" smtClean="0"/>
              <a:t>REQUIREMENTS </a:t>
            </a:r>
            <a:r>
              <a:rPr lang="en-US" sz="2000" b="1" dirty="0"/>
              <a:t>FOR BATTERY TERMINALS</a:t>
            </a:r>
          </a:p>
          <a:p>
            <a:r>
              <a:rPr lang="en-US" sz="2000" b="1" dirty="0" smtClean="0"/>
              <a:t>MARPOL TRASH PLACARD</a:t>
            </a:r>
          </a:p>
          <a:p>
            <a:r>
              <a:rPr lang="en-US" sz="2000" b="1" dirty="0" smtClean="0"/>
              <a:t>OIL POLLUTION PLACARD</a:t>
            </a:r>
            <a:endParaRPr lang="en-US" sz="2000" b="1" dirty="0"/>
          </a:p>
          <a:p>
            <a:r>
              <a:rPr lang="en-US" sz="2000" b="1" dirty="0" smtClean="0"/>
              <a:t>LATEST UPDATES – NAVRULES, BACKFIRE FLAME ARRESTOR SUPPLEMENT </a:t>
            </a:r>
            <a:endParaRPr lang="en-US" sz="2000" b="1" dirty="0"/>
          </a:p>
          <a:p>
            <a:endParaRPr lang="en-US" dirty="0"/>
          </a:p>
        </p:txBody>
      </p:sp>
    </p:spTree>
    <p:extLst>
      <p:ext uri="{BB962C8B-B14F-4D97-AF65-F5344CB8AC3E}">
        <p14:creationId xmlns:p14="http://schemas.microsoft.com/office/powerpoint/2010/main" val="4196551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2060"/>
                </a:solidFill>
                <a:effectLst>
                  <a:outerShdw blurRad="38100" dist="38100" dir="2700000" algn="tl">
                    <a:srgbClr val="000000">
                      <a:alpha val="43137"/>
                    </a:srgbClr>
                  </a:outerShdw>
                </a:effectLst>
              </a:rPr>
              <a:t>Terminology</a:t>
            </a:r>
            <a:endParaRPr lang="en-US"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295400" y="1417529"/>
            <a:ext cx="7696200" cy="5105400"/>
          </a:xfrm>
        </p:spPr>
        <p:txBody>
          <a:bodyPr/>
          <a:lstStyle/>
          <a:p>
            <a:pPr marL="0" indent="0" algn="ctr">
              <a:buNone/>
            </a:pPr>
            <a:r>
              <a:rPr lang="en-US" sz="2400" b="1" dirty="0"/>
              <a:t>Wording throughout the manual is written to make careful use of the words:</a:t>
            </a:r>
          </a:p>
          <a:p>
            <a:pPr algn="ctr"/>
            <a:endParaRPr lang="en-US" sz="2400" b="1" dirty="0">
              <a:solidFill>
                <a:schemeClr val="accent1">
                  <a:lumMod val="50000"/>
                </a:schemeClr>
              </a:solidFill>
            </a:endParaRPr>
          </a:p>
          <a:p>
            <a:pPr marL="0" indent="0" algn="ctr">
              <a:buNone/>
            </a:pPr>
            <a:r>
              <a:rPr lang="en-US" sz="2400" b="1" dirty="0">
                <a:solidFill>
                  <a:srgbClr val="FF0000"/>
                </a:solidFill>
              </a:rPr>
              <a:t>SHALL</a:t>
            </a:r>
          </a:p>
          <a:p>
            <a:pPr algn="ctr"/>
            <a:endParaRPr lang="en-US" sz="2400" b="1" dirty="0">
              <a:solidFill>
                <a:srgbClr val="FF0000"/>
              </a:solidFill>
            </a:endParaRPr>
          </a:p>
          <a:p>
            <a:pPr marL="0" indent="0" algn="ctr">
              <a:buNone/>
            </a:pPr>
            <a:r>
              <a:rPr lang="en-US" sz="2400" b="1" dirty="0">
                <a:solidFill>
                  <a:srgbClr val="FF0000"/>
                </a:solidFill>
              </a:rPr>
              <a:t>MAY</a:t>
            </a:r>
          </a:p>
          <a:p>
            <a:pPr algn="ctr"/>
            <a:endParaRPr lang="en-US" sz="2400" b="1" dirty="0">
              <a:solidFill>
                <a:srgbClr val="FF0000"/>
              </a:solidFill>
            </a:endParaRPr>
          </a:p>
          <a:p>
            <a:pPr marL="0" indent="0" algn="ctr">
              <a:buNone/>
            </a:pPr>
            <a:r>
              <a:rPr lang="en-US" sz="2400" b="1" dirty="0">
                <a:solidFill>
                  <a:srgbClr val="FF0000"/>
                </a:solidFill>
              </a:rPr>
              <a:t>SHOULD</a:t>
            </a:r>
          </a:p>
          <a:p>
            <a:pPr algn="ctr"/>
            <a:endParaRPr lang="en-US" sz="2400" b="1" dirty="0">
              <a:solidFill>
                <a:srgbClr val="FF0000"/>
              </a:solidFill>
            </a:endParaRPr>
          </a:p>
          <a:p>
            <a:pPr marL="0" indent="0" algn="ctr">
              <a:buNone/>
            </a:pPr>
            <a:r>
              <a:rPr lang="en-US" sz="2400" b="1" dirty="0">
                <a:solidFill>
                  <a:srgbClr val="FF0000"/>
                </a:solidFill>
              </a:rPr>
              <a:t>MUST</a:t>
            </a:r>
          </a:p>
          <a:p>
            <a:endParaRPr lang="en-US" dirty="0"/>
          </a:p>
        </p:txBody>
      </p:sp>
    </p:spTree>
    <p:extLst>
      <p:ext uri="{BB962C8B-B14F-4D97-AF65-F5344CB8AC3E}">
        <p14:creationId xmlns:p14="http://schemas.microsoft.com/office/powerpoint/2010/main" val="2404276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effectLst>
                  <a:outerShdw blurRad="38100" dist="38100" dir="2700000" algn="tl">
                    <a:srgbClr val="000000">
                      <a:alpha val="43137"/>
                    </a:srgbClr>
                  </a:outerShdw>
                </a:effectLst>
              </a:rPr>
              <a:t>“Shall”</a:t>
            </a:r>
            <a:endParaRPr lang="en-US"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295400" y="1267217"/>
            <a:ext cx="7696200" cy="5105400"/>
          </a:xfrm>
        </p:spPr>
        <p:txBody>
          <a:bodyPr/>
          <a:lstStyle/>
          <a:p>
            <a:pPr marL="0" indent="0" algn="ctr">
              <a:buNone/>
            </a:pPr>
            <a:r>
              <a:rPr lang="en-US" sz="2400" dirty="0"/>
              <a:t>“Where the word </a:t>
            </a:r>
            <a:r>
              <a:rPr lang="en-US" sz="2400" b="1" i="1" dirty="0">
                <a:solidFill>
                  <a:srgbClr val="FF0000"/>
                </a:solidFill>
              </a:rPr>
              <a:t>shall</a:t>
            </a:r>
            <a:r>
              <a:rPr lang="en-US" sz="2400" b="1" i="1" dirty="0"/>
              <a:t> </a:t>
            </a:r>
            <a:r>
              <a:rPr lang="en-US" sz="2400" dirty="0"/>
              <a:t>appears in the text, it means that </a:t>
            </a:r>
            <a:r>
              <a:rPr lang="en-US" sz="2400" dirty="0" smtClean="0"/>
              <a:t>vessel examiners </a:t>
            </a:r>
            <a:r>
              <a:rPr lang="en-US" sz="2400" dirty="0"/>
              <a:t>are specifically required to take a particular action.“</a:t>
            </a:r>
          </a:p>
          <a:p>
            <a:pPr marL="0" indent="0" algn="ctr">
              <a:buNone/>
            </a:pPr>
            <a:r>
              <a:rPr lang="en-US" sz="2400" dirty="0"/>
              <a:t>“By the same token, the phrase </a:t>
            </a:r>
            <a:r>
              <a:rPr lang="en-US" sz="2400" b="1" i="1" dirty="0">
                <a:solidFill>
                  <a:srgbClr val="FF0000"/>
                </a:solidFill>
              </a:rPr>
              <a:t>shall not </a:t>
            </a:r>
            <a:r>
              <a:rPr lang="en-US" sz="2400" dirty="0"/>
              <a:t>means </a:t>
            </a:r>
          </a:p>
          <a:p>
            <a:pPr marL="0" indent="0" algn="ctr">
              <a:buNone/>
            </a:pPr>
            <a:r>
              <a:rPr lang="en-US" sz="2400" dirty="0"/>
              <a:t>they are prohibited from taking that action.” </a:t>
            </a:r>
            <a:endParaRPr lang="en-US" sz="2400" dirty="0" smtClean="0"/>
          </a:p>
          <a:p>
            <a:pPr marL="0" indent="0" algn="ctr">
              <a:buNone/>
            </a:pPr>
            <a:endParaRPr lang="en-US" sz="2000" dirty="0" smtClean="0">
              <a:solidFill>
                <a:schemeClr val="accent1">
                  <a:lumMod val="50000"/>
                </a:schemeClr>
              </a:solidFill>
            </a:endParaRPr>
          </a:p>
          <a:p>
            <a:pPr marL="0" indent="0" algn="ctr">
              <a:buNone/>
            </a:pPr>
            <a:r>
              <a:rPr lang="en-US" sz="2000" dirty="0" smtClean="0">
                <a:solidFill>
                  <a:schemeClr val="accent1">
                    <a:lumMod val="50000"/>
                  </a:schemeClr>
                </a:solidFill>
              </a:rPr>
              <a:t>For </a:t>
            </a:r>
            <a:r>
              <a:rPr lang="en-US" sz="2000" dirty="0">
                <a:solidFill>
                  <a:schemeClr val="accent1">
                    <a:lumMod val="50000"/>
                  </a:schemeClr>
                </a:solidFill>
              </a:rPr>
              <a:t>example: “At the end of each vessel safety check, vessel examiners </a:t>
            </a:r>
            <a:r>
              <a:rPr lang="en-US" sz="2000" b="1" i="1" dirty="0">
                <a:solidFill>
                  <a:srgbClr val="FF0000"/>
                </a:solidFill>
              </a:rPr>
              <a:t>shall</a:t>
            </a:r>
            <a:r>
              <a:rPr lang="en-US" sz="2000" i="1" dirty="0">
                <a:solidFill>
                  <a:schemeClr val="accent1">
                    <a:lumMod val="50000"/>
                  </a:schemeClr>
                </a:solidFill>
              </a:rPr>
              <a:t> </a:t>
            </a:r>
            <a:r>
              <a:rPr lang="en-US" sz="2000" dirty="0">
                <a:solidFill>
                  <a:schemeClr val="accent1">
                    <a:lumMod val="50000"/>
                  </a:schemeClr>
                </a:solidFill>
              </a:rPr>
              <a:t>give the operator of the vessel a copy of the </a:t>
            </a:r>
            <a:r>
              <a:rPr lang="en-US" sz="2000" dirty="0" smtClean="0">
                <a:solidFill>
                  <a:schemeClr val="accent1">
                    <a:lumMod val="50000"/>
                  </a:schemeClr>
                </a:solidFill>
              </a:rPr>
              <a:t>completed </a:t>
            </a:r>
            <a:r>
              <a:rPr lang="en-US" sz="2000" dirty="0">
                <a:solidFill>
                  <a:schemeClr val="accent1">
                    <a:lumMod val="50000"/>
                  </a:schemeClr>
                </a:solidFill>
              </a:rPr>
              <a:t>Vessel </a:t>
            </a:r>
            <a:r>
              <a:rPr lang="en-US" sz="2000" dirty="0" smtClean="0">
                <a:solidFill>
                  <a:schemeClr val="accent1">
                    <a:lumMod val="50000"/>
                  </a:schemeClr>
                </a:solidFill>
              </a:rPr>
              <a:t>Safety </a:t>
            </a:r>
            <a:r>
              <a:rPr lang="en-US" sz="2000" dirty="0">
                <a:solidFill>
                  <a:schemeClr val="accent1">
                    <a:lumMod val="50000"/>
                  </a:schemeClr>
                </a:solidFill>
              </a:rPr>
              <a:t>Check, Form ANSC 7012.” </a:t>
            </a:r>
          </a:p>
          <a:p>
            <a:pPr marL="0" indent="0" algn="ctr">
              <a:buNone/>
            </a:pPr>
            <a:endParaRPr lang="en-US" sz="2000" dirty="0" smtClean="0">
              <a:solidFill>
                <a:srgbClr val="C00000"/>
              </a:solidFill>
            </a:endParaRPr>
          </a:p>
          <a:p>
            <a:pPr marL="0" indent="0" algn="ctr">
              <a:buNone/>
            </a:pPr>
            <a:r>
              <a:rPr lang="en-US" sz="2000" dirty="0" smtClean="0">
                <a:solidFill>
                  <a:srgbClr val="C00000"/>
                </a:solidFill>
              </a:rPr>
              <a:t>That </a:t>
            </a:r>
            <a:r>
              <a:rPr lang="en-US" sz="2000" dirty="0">
                <a:solidFill>
                  <a:srgbClr val="C00000"/>
                </a:solidFill>
              </a:rPr>
              <a:t>means the vessel examiner is required to do so, according to the procedures for conducting a vessel safety check that  have been  promulgated by the U.S. Coast Guard</a:t>
            </a:r>
            <a:r>
              <a:rPr lang="en-US" sz="1800" dirty="0"/>
              <a:t>. </a:t>
            </a:r>
          </a:p>
          <a:p>
            <a:endParaRPr lang="en-US" dirty="0"/>
          </a:p>
          <a:p>
            <a:endParaRPr lang="en-US" dirty="0"/>
          </a:p>
        </p:txBody>
      </p:sp>
    </p:spTree>
    <p:extLst>
      <p:ext uri="{BB962C8B-B14F-4D97-AF65-F5344CB8AC3E}">
        <p14:creationId xmlns:p14="http://schemas.microsoft.com/office/powerpoint/2010/main" val="1549187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effectLst>
                  <a:outerShdw blurRad="38100" dist="38100" dir="2700000" algn="tl">
                    <a:srgbClr val="000000">
                      <a:alpha val="43137"/>
                    </a:srgbClr>
                  </a:outerShdw>
                </a:effectLst>
              </a:rPr>
              <a:t>“May”</a:t>
            </a:r>
            <a:endParaRPr lang="en-US"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295400" y="1592893"/>
            <a:ext cx="7696200" cy="5105400"/>
          </a:xfrm>
        </p:spPr>
        <p:txBody>
          <a:bodyPr/>
          <a:lstStyle/>
          <a:p>
            <a:pPr marL="0" indent="0" algn="ctr">
              <a:buNone/>
            </a:pPr>
            <a:r>
              <a:rPr lang="en-US" dirty="0"/>
              <a:t>The word </a:t>
            </a:r>
            <a:r>
              <a:rPr lang="en-US" b="1" i="1" dirty="0">
                <a:solidFill>
                  <a:srgbClr val="FF0000"/>
                </a:solidFill>
              </a:rPr>
              <a:t>may</a:t>
            </a:r>
            <a:r>
              <a:rPr lang="en-US" i="1" dirty="0"/>
              <a:t> </a:t>
            </a:r>
            <a:r>
              <a:rPr lang="en-US" dirty="0"/>
              <a:t>means that the practice or action described is only a suggestion or an option for the vessel examiner or the boater, and not a requirement for obtaining a </a:t>
            </a:r>
            <a:r>
              <a:rPr lang="en-US" dirty="0" smtClean="0"/>
              <a:t>decal.</a:t>
            </a:r>
            <a:endParaRPr lang="en-US" dirty="0"/>
          </a:p>
          <a:p>
            <a:endParaRPr lang="en-US" dirty="0"/>
          </a:p>
        </p:txBody>
      </p:sp>
    </p:spTree>
    <p:extLst>
      <p:ext uri="{BB962C8B-B14F-4D97-AF65-F5344CB8AC3E}">
        <p14:creationId xmlns:p14="http://schemas.microsoft.com/office/powerpoint/2010/main" val="1489312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effectLst>
                  <a:outerShdw blurRad="38100" dist="38100" dir="2700000" algn="tl">
                    <a:srgbClr val="000000">
                      <a:alpha val="43137"/>
                    </a:srgbClr>
                  </a:outerShdw>
                </a:effectLst>
              </a:rPr>
              <a:t>“Should”</a:t>
            </a:r>
            <a:endParaRPr lang="en-US"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03123" y="1314188"/>
            <a:ext cx="7340251" cy="4986403"/>
          </a:xfrm>
        </p:spPr>
        <p:txBody>
          <a:bodyPr/>
          <a:lstStyle/>
          <a:p>
            <a:pPr marL="0" indent="0" algn="ctr">
              <a:buNone/>
            </a:pPr>
            <a:r>
              <a:rPr lang="en-US" sz="2400" dirty="0"/>
              <a:t>“When the word </a:t>
            </a:r>
            <a:r>
              <a:rPr lang="en-US" sz="2400" b="1" i="1" dirty="0">
                <a:solidFill>
                  <a:srgbClr val="FF0000"/>
                </a:solidFill>
              </a:rPr>
              <a:t>should</a:t>
            </a:r>
            <a:r>
              <a:rPr lang="en-US" sz="2400" i="1" dirty="0"/>
              <a:t> </a:t>
            </a:r>
            <a:r>
              <a:rPr lang="en-US" sz="2400" dirty="0"/>
              <a:t>is used, it means that the procedure or option that follows it is strongly recommended by the U.S. Coast Guard as a preferred boating safety practice, but is not required for the vessel to qualify for a vessel safety check decal.” </a:t>
            </a:r>
            <a:endParaRPr lang="en-US" sz="2400" dirty="0" smtClean="0"/>
          </a:p>
          <a:p>
            <a:pPr marL="0" indent="0" algn="ctr">
              <a:buNone/>
            </a:pPr>
            <a:endParaRPr lang="en-US" sz="2400" dirty="0"/>
          </a:p>
          <a:p>
            <a:pPr marL="0" indent="0" algn="ctr">
              <a:buNone/>
            </a:pPr>
            <a:r>
              <a:rPr lang="en-US" sz="2000" dirty="0">
                <a:solidFill>
                  <a:srgbClr val="C00000"/>
                </a:solidFill>
              </a:rPr>
              <a:t>Vessel examiners are prohibited from denying a vessel safety check decal as long as </a:t>
            </a:r>
            <a:r>
              <a:rPr lang="en-US" sz="2000" dirty="0" smtClean="0">
                <a:solidFill>
                  <a:srgbClr val="C00000"/>
                </a:solidFill>
              </a:rPr>
              <a:t>the vessel meets </a:t>
            </a:r>
            <a:r>
              <a:rPr lang="en-US" sz="2000" dirty="0">
                <a:solidFill>
                  <a:srgbClr val="C00000"/>
                </a:solidFill>
              </a:rPr>
              <a:t>the requirements specified in the list of VSC decal </a:t>
            </a:r>
            <a:r>
              <a:rPr lang="en-US" sz="2000" dirty="0" smtClean="0">
                <a:solidFill>
                  <a:srgbClr val="C00000"/>
                </a:solidFill>
              </a:rPr>
              <a:t>requirements. The vessel does not </a:t>
            </a:r>
            <a:r>
              <a:rPr lang="en-US" sz="2000" dirty="0">
                <a:solidFill>
                  <a:srgbClr val="C00000"/>
                </a:solidFill>
              </a:rPr>
              <a:t>have </a:t>
            </a:r>
            <a:r>
              <a:rPr lang="en-US" sz="2000" dirty="0" smtClean="0">
                <a:solidFill>
                  <a:srgbClr val="C00000"/>
                </a:solidFill>
              </a:rPr>
              <a:t>to have the </a:t>
            </a:r>
            <a:r>
              <a:rPr lang="en-US" sz="2000" dirty="0">
                <a:solidFill>
                  <a:srgbClr val="C00000"/>
                </a:solidFill>
              </a:rPr>
              <a:t>recommended and discussion items listed on the Vessel Safety </a:t>
            </a:r>
            <a:r>
              <a:rPr lang="en-US" sz="2000" dirty="0" smtClean="0">
                <a:solidFill>
                  <a:srgbClr val="C00000"/>
                </a:solidFill>
              </a:rPr>
              <a:t>Check Form </a:t>
            </a:r>
            <a:r>
              <a:rPr lang="en-US" sz="2000" dirty="0">
                <a:solidFill>
                  <a:srgbClr val="C00000"/>
                </a:solidFill>
              </a:rPr>
              <a:t>ANSC </a:t>
            </a:r>
            <a:r>
              <a:rPr lang="en-US" sz="2000" dirty="0" smtClean="0">
                <a:solidFill>
                  <a:srgbClr val="C00000"/>
                </a:solidFill>
              </a:rPr>
              <a:t>7012/7012a.</a:t>
            </a:r>
            <a:endParaRPr lang="en-US" sz="2000" dirty="0">
              <a:solidFill>
                <a:srgbClr val="C00000"/>
              </a:solidFill>
            </a:endParaRPr>
          </a:p>
          <a:p>
            <a:endParaRPr lang="en-US" dirty="0"/>
          </a:p>
          <a:p>
            <a:endParaRPr lang="en-US" dirty="0"/>
          </a:p>
        </p:txBody>
      </p:sp>
    </p:spTree>
    <p:extLst>
      <p:ext uri="{BB962C8B-B14F-4D97-AF65-F5344CB8AC3E}">
        <p14:creationId xmlns:p14="http://schemas.microsoft.com/office/powerpoint/2010/main" val="304362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T-1003 print">
  <a:themeElements>
    <a:clrScheme name="BT-1003 print 1">
      <a:dk1>
        <a:srgbClr val="000000"/>
      </a:dk1>
      <a:lt1>
        <a:srgbClr val="D3F0F9"/>
      </a:lt1>
      <a:dk2>
        <a:srgbClr val="2C5466"/>
      </a:dk2>
      <a:lt2>
        <a:srgbClr val="FFFFFF"/>
      </a:lt2>
      <a:accent1>
        <a:srgbClr val="50A0E2"/>
      </a:accent1>
      <a:accent2>
        <a:srgbClr val="1F951F"/>
      </a:accent2>
      <a:accent3>
        <a:srgbClr val="E6F6FB"/>
      </a:accent3>
      <a:accent4>
        <a:srgbClr val="000000"/>
      </a:accent4>
      <a:accent5>
        <a:srgbClr val="B3CDEE"/>
      </a:accent5>
      <a:accent6>
        <a:srgbClr val="1B871B"/>
      </a:accent6>
      <a:hlink>
        <a:srgbClr val="5A91A4"/>
      </a:hlink>
      <a:folHlink>
        <a:srgbClr val="364D68"/>
      </a:folHlink>
    </a:clrScheme>
    <a:fontScheme name="BT-1003 pr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T-1003 print 1">
        <a:dk1>
          <a:srgbClr val="000000"/>
        </a:dk1>
        <a:lt1>
          <a:srgbClr val="D3F0F9"/>
        </a:lt1>
        <a:dk2>
          <a:srgbClr val="2C5466"/>
        </a:dk2>
        <a:lt2>
          <a:srgbClr val="FFFFFF"/>
        </a:lt2>
        <a:accent1>
          <a:srgbClr val="50A0E2"/>
        </a:accent1>
        <a:accent2>
          <a:srgbClr val="1F951F"/>
        </a:accent2>
        <a:accent3>
          <a:srgbClr val="E6F6FB"/>
        </a:accent3>
        <a:accent4>
          <a:srgbClr val="000000"/>
        </a:accent4>
        <a:accent5>
          <a:srgbClr val="B3CDEE"/>
        </a:accent5>
        <a:accent6>
          <a:srgbClr val="1B871B"/>
        </a:accent6>
        <a:hlink>
          <a:srgbClr val="5A91A4"/>
        </a:hlink>
        <a:folHlink>
          <a:srgbClr val="364D6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Express cruiser</Template>
  <TotalTime>3036</TotalTime>
  <Words>2065</Words>
  <Application>Microsoft Office PowerPoint</Application>
  <PresentationFormat>On-screen Show (4:3)</PresentationFormat>
  <Paragraphs>202</Paragraphs>
  <Slides>31</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9" baseType="lpstr">
      <vt:lpstr>Arial Unicode MS</vt:lpstr>
      <vt:lpstr>Arial</vt:lpstr>
      <vt:lpstr>Calibri</vt:lpstr>
      <vt:lpstr>Lucida Calligraphy</vt:lpstr>
      <vt:lpstr>Tahoma</vt:lpstr>
      <vt:lpstr>Wingdings</vt:lpstr>
      <vt:lpstr>BT-1003 print</vt:lpstr>
      <vt:lpstr>Acrobat Document</vt:lpstr>
      <vt:lpstr>2015 VSC WORKSHOP</vt:lpstr>
      <vt:lpstr>Workshop Objectives</vt:lpstr>
      <vt:lpstr>National RBS Program Mission Statement</vt:lpstr>
      <vt:lpstr>PowerPoint Presentation</vt:lpstr>
      <vt:lpstr>Reviewing the New VSC Manual</vt:lpstr>
      <vt:lpstr>Terminology</vt:lpstr>
      <vt:lpstr>“Shall”</vt:lpstr>
      <vt:lpstr>“May”</vt:lpstr>
      <vt:lpstr>“Should”</vt:lpstr>
      <vt:lpstr>“Must”</vt:lpstr>
      <vt:lpstr>Reviewing the Manual</vt:lpstr>
      <vt:lpstr>New Chapters in the Manual</vt:lpstr>
      <vt:lpstr>Chapter 5 – Paddle Craft</vt:lpstr>
      <vt:lpstr>Chapter 6 – Operational Facilities</vt:lpstr>
      <vt:lpstr>Uniforms</vt:lpstr>
      <vt:lpstr>Wearing Life Jackets</vt:lpstr>
      <vt:lpstr>Certification &amp; Recertification of Vessel Examiners</vt:lpstr>
      <vt:lpstr>Initial VE Qualification</vt:lpstr>
      <vt:lpstr>Annual Certification</vt:lpstr>
      <vt:lpstr>Recertification</vt:lpstr>
      <vt:lpstr>Loss of Qualification</vt:lpstr>
      <vt:lpstr>Bell Requirements</vt:lpstr>
      <vt:lpstr>Batteries</vt:lpstr>
      <vt:lpstr>New Marpol Trash Placard</vt:lpstr>
      <vt:lpstr>Pollution Placard</vt:lpstr>
      <vt:lpstr>NAVRULES</vt:lpstr>
      <vt:lpstr>NAVRULES cont’d</vt:lpstr>
      <vt:lpstr>Supplement to New Manual</vt:lpstr>
      <vt:lpstr>New VSC Manual  COMDTINST M16796.8A</vt:lpstr>
      <vt:lpstr>It’s Important – You’re Important</vt:lpstr>
      <vt:lpstr>2015 V-DIRECTORATE  STAFF</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dc:creator>
  <cp:lastModifiedBy>Bill H</cp:lastModifiedBy>
  <cp:revision>234</cp:revision>
  <dcterms:created xsi:type="dcterms:W3CDTF">2014-04-04T12:41:15Z</dcterms:created>
  <dcterms:modified xsi:type="dcterms:W3CDTF">2015-03-12T14:59:40Z</dcterms:modified>
</cp:coreProperties>
</file>